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7"/>
  </p:notesMasterIdLst>
  <p:sldIdLst>
    <p:sldId id="256" r:id="rId2"/>
    <p:sldId id="257" r:id="rId3"/>
    <p:sldId id="264" r:id="rId4"/>
    <p:sldId id="258" r:id="rId5"/>
    <p:sldId id="259" r:id="rId6"/>
    <p:sldId id="260" r:id="rId7"/>
    <p:sldId id="266" r:id="rId8"/>
    <p:sldId id="265" r:id="rId9"/>
    <p:sldId id="261" r:id="rId10"/>
    <p:sldId id="283" r:id="rId11"/>
    <p:sldId id="263" r:id="rId12"/>
    <p:sldId id="267" r:id="rId13"/>
    <p:sldId id="268" r:id="rId14"/>
    <p:sldId id="262" r:id="rId15"/>
    <p:sldId id="292" r:id="rId16"/>
    <p:sldId id="293" r:id="rId17"/>
    <p:sldId id="286" r:id="rId18"/>
    <p:sldId id="287" r:id="rId19"/>
    <p:sldId id="290" r:id="rId20"/>
    <p:sldId id="291" r:id="rId21"/>
    <p:sldId id="269" r:id="rId22"/>
    <p:sldId id="271" r:id="rId23"/>
    <p:sldId id="272" r:id="rId24"/>
    <p:sldId id="273" r:id="rId25"/>
    <p:sldId id="282" r:id="rId26"/>
    <p:sldId id="274" r:id="rId27"/>
    <p:sldId id="275" r:id="rId28"/>
    <p:sldId id="276" r:id="rId29"/>
    <p:sldId id="277" r:id="rId30"/>
    <p:sldId id="278" r:id="rId31"/>
    <p:sldId id="279" r:id="rId32"/>
    <p:sldId id="280" r:id="rId33"/>
    <p:sldId id="281" r:id="rId34"/>
    <p:sldId id="289" r:id="rId35"/>
    <p:sldId id="2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E9E9E9"/>
    <a:srgbClr val="EFEFEF"/>
    <a:srgbClr val="E7E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0" autoAdjust="0"/>
    <p:restoredTop sz="81752" autoAdjust="0"/>
  </p:normalViewPr>
  <p:slideViewPr>
    <p:cSldViewPr snapToGrid="0">
      <p:cViewPr varScale="1">
        <p:scale>
          <a:sx n="56" d="100"/>
          <a:sy n="56" d="100"/>
        </p:scale>
        <p:origin x="12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notesMaster" Target="notesMasters/notesMaster1.xml" /><Relationship Id="rId40"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146CAD-04CD-4380-BDE0-26CC2270D153}" type="doc">
      <dgm:prSet loTypeId="urn:microsoft.com/office/officeart/2005/8/layout/target2" loCatId="relationship" qsTypeId="urn:microsoft.com/office/officeart/2005/8/quickstyle/simple3" qsCatId="simple" csTypeId="urn:microsoft.com/office/officeart/2005/8/colors/accent1_3" csCatId="accent1" phldr="1"/>
      <dgm:spPr/>
      <dgm:t>
        <a:bodyPr/>
        <a:lstStyle/>
        <a:p>
          <a:endParaRPr lang="en-US"/>
        </a:p>
      </dgm:t>
    </dgm:pt>
    <dgm:pt modelId="{D66F0475-67B2-4FC7-89F1-0AD1D3B9B9B2}">
      <dgm:prSet custT="1"/>
      <dgm:spPr/>
      <dgm:t>
        <a:bodyPr/>
        <a:lstStyle/>
        <a:p>
          <a:pPr rtl="0"/>
          <a:r>
            <a:rPr lang="en-US" sz="2800" dirty="0">
              <a:latin typeface="Arial Rounded MT Bold" panose="020F0704030504030204" pitchFamily="34" charset="0"/>
            </a:rPr>
            <a:t>Hypogonadism</a:t>
          </a:r>
          <a:endParaRPr lang="ar-IQ" sz="2800" dirty="0">
            <a:latin typeface="Arial Rounded MT Bold" panose="020F0704030504030204" pitchFamily="34" charset="0"/>
          </a:endParaRPr>
        </a:p>
      </dgm:t>
    </dgm:pt>
    <dgm:pt modelId="{FE778729-A77D-454F-82B8-8C0E9F0E4678}" type="parTrans" cxnId="{54B22144-60A7-4F0A-8B21-A03EDE5C0E18}">
      <dgm:prSet/>
      <dgm:spPr/>
      <dgm:t>
        <a:bodyPr/>
        <a:lstStyle/>
        <a:p>
          <a:endParaRPr lang="en-US" sz="2800">
            <a:latin typeface="Arial Rounded MT Bold" panose="020F0704030504030204" pitchFamily="34" charset="0"/>
          </a:endParaRPr>
        </a:p>
      </dgm:t>
    </dgm:pt>
    <dgm:pt modelId="{D20D5FD6-7CEE-4D32-BED9-89180B820BC8}" type="sibTrans" cxnId="{54B22144-60A7-4F0A-8B21-A03EDE5C0E18}">
      <dgm:prSet/>
      <dgm:spPr/>
      <dgm:t>
        <a:bodyPr/>
        <a:lstStyle/>
        <a:p>
          <a:endParaRPr lang="en-US" sz="2800">
            <a:latin typeface="Arial Rounded MT Bold" panose="020F0704030504030204" pitchFamily="34" charset="0"/>
          </a:endParaRPr>
        </a:p>
      </dgm:t>
    </dgm:pt>
    <dgm:pt modelId="{4FAB4432-627C-49F5-BAA0-BC3B9D5F11C6}">
      <dgm:prSet custT="1"/>
      <dgm:spPr/>
      <dgm:t>
        <a:bodyPr/>
        <a:lstStyle/>
        <a:p>
          <a:pPr rtl="0"/>
          <a:r>
            <a:rPr lang="en-US" sz="2800" dirty="0">
              <a:latin typeface="Arial Rounded MT Bold" panose="020F0704030504030204" pitchFamily="34" charset="0"/>
            </a:rPr>
            <a:t>Glucocorticoid use </a:t>
          </a:r>
          <a:endParaRPr lang="ar-IQ" sz="2800" dirty="0">
            <a:latin typeface="Arial Rounded MT Bold" panose="020F0704030504030204" pitchFamily="34" charset="0"/>
          </a:endParaRPr>
        </a:p>
      </dgm:t>
    </dgm:pt>
    <dgm:pt modelId="{11FB95FC-C1C0-4430-9D93-58569C43F314}" type="parTrans" cxnId="{F86D9F0C-24B2-462F-8239-3F039BBA5E3E}">
      <dgm:prSet/>
      <dgm:spPr/>
      <dgm:t>
        <a:bodyPr/>
        <a:lstStyle/>
        <a:p>
          <a:endParaRPr lang="en-US" sz="2800">
            <a:latin typeface="Arial Rounded MT Bold" panose="020F0704030504030204" pitchFamily="34" charset="0"/>
          </a:endParaRPr>
        </a:p>
      </dgm:t>
    </dgm:pt>
    <dgm:pt modelId="{1C7B8E91-9BD7-4744-A2D8-D7785A07CDCC}" type="sibTrans" cxnId="{F86D9F0C-24B2-462F-8239-3F039BBA5E3E}">
      <dgm:prSet/>
      <dgm:spPr/>
      <dgm:t>
        <a:bodyPr/>
        <a:lstStyle/>
        <a:p>
          <a:endParaRPr lang="en-US" sz="2800">
            <a:latin typeface="Arial Rounded MT Bold" panose="020F0704030504030204" pitchFamily="34" charset="0"/>
          </a:endParaRPr>
        </a:p>
      </dgm:t>
    </dgm:pt>
    <dgm:pt modelId="{08B4CB7F-4AFC-4F04-A991-6EBD0297D0A9}">
      <dgm:prSet custT="1"/>
      <dgm:spPr/>
      <dgm:t>
        <a:bodyPr/>
        <a:lstStyle/>
        <a:p>
          <a:pPr rtl="0"/>
          <a:r>
            <a:rPr lang="en-US" sz="2800">
              <a:latin typeface="Arial Rounded MT Bold" panose="020F0704030504030204" pitchFamily="34" charset="0"/>
            </a:rPr>
            <a:t>Alcohol excess</a:t>
          </a:r>
          <a:endParaRPr lang="ar-IQ" sz="2800">
            <a:latin typeface="Arial Rounded MT Bold" panose="020F0704030504030204" pitchFamily="34" charset="0"/>
          </a:endParaRPr>
        </a:p>
      </dgm:t>
    </dgm:pt>
    <dgm:pt modelId="{0B3B16BA-63B1-40D6-8C10-9AABFD897F6D}" type="parTrans" cxnId="{35E36233-D1C7-428F-A353-EF4F860A1765}">
      <dgm:prSet/>
      <dgm:spPr/>
      <dgm:t>
        <a:bodyPr/>
        <a:lstStyle/>
        <a:p>
          <a:endParaRPr lang="en-US" sz="2800">
            <a:latin typeface="Arial Rounded MT Bold" panose="020F0704030504030204" pitchFamily="34" charset="0"/>
          </a:endParaRPr>
        </a:p>
      </dgm:t>
    </dgm:pt>
    <dgm:pt modelId="{30F5EECC-8FF5-47C5-BE2D-9FBC5FB3456A}" type="sibTrans" cxnId="{35E36233-D1C7-428F-A353-EF4F860A1765}">
      <dgm:prSet/>
      <dgm:spPr/>
      <dgm:t>
        <a:bodyPr/>
        <a:lstStyle/>
        <a:p>
          <a:endParaRPr lang="en-US" sz="2800">
            <a:latin typeface="Arial Rounded MT Bold" panose="020F0704030504030204" pitchFamily="34" charset="0"/>
          </a:endParaRPr>
        </a:p>
      </dgm:t>
    </dgm:pt>
    <dgm:pt modelId="{F70CCA7E-B3A8-436E-93F1-6C00123CE2A0}" type="pres">
      <dgm:prSet presAssocID="{9B146CAD-04CD-4380-BDE0-26CC2270D153}" presName="Name0" presStyleCnt="0">
        <dgm:presLayoutVars>
          <dgm:chMax val="3"/>
          <dgm:chPref val="1"/>
          <dgm:dir/>
          <dgm:animLvl val="lvl"/>
          <dgm:resizeHandles/>
        </dgm:presLayoutVars>
      </dgm:prSet>
      <dgm:spPr/>
    </dgm:pt>
    <dgm:pt modelId="{B5F1B8B0-13E1-4606-A7EC-A52187E5ADAD}" type="pres">
      <dgm:prSet presAssocID="{9B146CAD-04CD-4380-BDE0-26CC2270D153}" presName="outerBox" presStyleCnt="0"/>
      <dgm:spPr/>
    </dgm:pt>
    <dgm:pt modelId="{73AA554D-ACDA-4E93-A91C-A49ABA84EAD8}" type="pres">
      <dgm:prSet presAssocID="{9B146CAD-04CD-4380-BDE0-26CC2270D153}" presName="outerBoxParent" presStyleLbl="node1" presStyleIdx="0" presStyleCnt="3"/>
      <dgm:spPr/>
    </dgm:pt>
    <dgm:pt modelId="{A70B4467-B919-400A-9AA2-E1D85E13108F}" type="pres">
      <dgm:prSet presAssocID="{9B146CAD-04CD-4380-BDE0-26CC2270D153}" presName="outerBoxChildren" presStyleCnt="0"/>
      <dgm:spPr/>
    </dgm:pt>
    <dgm:pt modelId="{733276E4-79F0-4122-A7BC-A1DDC4BAD9F9}" type="pres">
      <dgm:prSet presAssocID="{9B146CAD-04CD-4380-BDE0-26CC2270D153}" presName="middleBox" presStyleCnt="0"/>
      <dgm:spPr/>
    </dgm:pt>
    <dgm:pt modelId="{F30D4723-6986-4CA1-B7DB-365FBE160761}" type="pres">
      <dgm:prSet presAssocID="{9B146CAD-04CD-4380-BDE0-26CC2270D153}" presName="middleBoxParent" presStyleLbl="node1" presStyleIdx="1" presStyleCnt="3"/>
      <dgm:spPr/>
    </dgm:pt>
    <dgm:pt modelId="{D3D3E6A3-AE30-4DC6-BEE8-567F81178A78}" type="pres">
      <dgm:prSet presAssocID="{9B146CAD-04CD-4380-BDE0-26CC2270D153}" presName="middleBoxChildren" presStyleCnt="0"/>
      <dgm:spPr/>
    </dgm:pt>
    <dgm:pt modelId="{887E35BC-C43C-4BEF-B528-19ACBEE6D35C}" type="pres">
      <dgm:prSet presAssocID="{9B146CAD-04CD-4380-BDE0-26CC2270D153}" presName="centerBox" presStyleCnt="0"/>
      <dgm:spPr/>
    </dgm:pt>
    <dgm:pt modelId="{4528B86A-1C41-4CBC-A5CF-9FA11A65C095}" type="pres">
      <dgm:prSet presAssocID="{9B146CAD-04CD-4380-BDE0-26CC2270D153}" presName="centerBoxParent" presStyleLbl="node1" presStyleIdx="2" presStyleCnt="3"/>
      <dgm:spPr/>
    </dgm:pt>
  </dgm:ptLst>
  <dgm:cxnLst>
    <dgm:cxn modelId="{F86D9F0C-24B2-462F-8239-3F039BBA5E3E}" srcId="{9B146CAD-04CD-4380-BDE0-26CC2270D153}" destId="{4FAB4432-627C-49F5-BAA0-BC3B9D5F11C6}" srcOrd="1" destOrd="0" parTransId="{11FB95FC-C1C0-4430-9D93-58569C43F314}" sibTransId="{1C7B8E91-9BD7-4744-A2D8-D7785A07CDCC}"/>
    <dgm:cxn modelId="{35E36233-D1C7-428F-A353-EF4F860A1765}" srcId="{9B146CAD-04CD-4380-BDE0-26CC2270D153}" destId="{08B4CB7F-4AFC-4F04-A991-6EBD0297D0A9}" srcOrd="2" destOrd="0" parTransId="{0B3B16BA-63B1-40D6-8C10-9AABFD897F6D}" sibTransId="{30F5EECC-8FF5-47C5-BE2D-9FBC5FB3456A}"/>
    <dgm:cxn modelId="{17054042-20DD-4618-8607-C05522B4E020}" type="presOf" srcId="{D66F0475-67B2-4FC7-89F1-0AD1D3B9B9B2}" destId="{73AA554D-ACDA-4E93-A91C-A49ABA84EAD8}" srcOrd="0" destOrd="0" presId="urn:microsoft.com/office/officeart/2005/8/layout/target2"/>
    <dgm:cxn modelId="{54B22144-60A7-4F0A-8B21-A03EDE5C0E18}" srcId="{9B146CAD-04CD-4380-BDE0-26CC2270D153}" destId="{D66F0475-67B2-4FC7-89F1-0AD1D3B9B9B2}" srcOrd="0" destOrd="0" parTransId="{FE778729-A77D-454F-82B8-8C0E9F0E4678}" sibTransId="{D20D5FD6-7CEE-4D32-BED9-89180B820BC8}"/>
    <dgm:cxn modelId="{4B68A685-D7B9-4D69-8175-932A18674A61}" type="presOf" srcId="{4FAB4432-627C-49F5-BAA0-BC3B9D5F11C6}" destId="{F30D4723-6986-4CA1-B7DB-365FBE160761}" srcOrd="0" destOrd="0" presId="urn:microsoft.com/office/officeart/2005/8/layout/target2"/>
    <dgm:cxn modelId="{59C3BCB1-9572-45E1-965A-8CFAE4A15195}" type="presOf" srcId="{9B146CAD-04CD-4380-BDE0-26CC2270D153}" destId="{F70CCA7E-B3A8-436E-93F1-6C00123CE2A0}" srcOrd="0" destOrd="0" presId="urn:microsoft.com/office/officeart/2005/8/layout/target2"/>
    <dgm:cxn modelId="{AA6D5DF7-7098-412A-99A3-383BA3581914}" type="presOf" srcId="{08B4CB7F-4AFC-4F04-A991-6EBD0297D0A9}" destId="{4528B86A-1C41-4CBC-A5CF-9FA11A65C095}" srcOrd="0" destOrd="0" presId="urn:microsoft.com/office/officeart/2005/8/layout/target2"/>
    <dgm:cxn modelId="{2BCEF8AE-3CB6-409A-8857-0145F7140920}" type="presParOf" srcId="{F70CCA7E-B3A8-436E-93F1-6C00123CE2A0}" destId="{B5F1B8B0-13E1-4606-A7EC-A52187E5ADAD}" srcOrd="0" destOrd="0" presId="urn:microsoft.com/office/officeart/2005/8/layout/target2"/>
    <dgm:cxn modelId="{070D4AF1-55CF-44F0-8681-4C25FFB7BA21}" type="presParOf" srcId="{B5F1B8B0-13E1-4606-A7EC-A52187E5ADAD}" destId="{73AA554D-ACDA-4E93-A91C-A49ABA84EAD8}" srcOrd="0" destOrd="0" presId="urn:microsoft.com/office/officeart/2005/8/layout/target2"/>
    <dgm:cxn modelId="{8AC5D927-31CB-4BD3-9EFB-F68B8287422D}" type="presParOf" srcId="{B5F1B8B0-13E1-4606-A7EC-A52187E5ADAD}" destId="{A70B4467-B919-400A-9AA2-E1D85E13108F}" srcOrd="1" destOrd="0" presId="urn:microsoft.com/office/officeart/2005/8/layout/target2"/>
    <dgm:cxn modelId="{B794B3B1-B29B-43C6-B05D-E553484DDA49}" type="presParOf" srcId="{F70CCA7E-B3A8-436E-93F1-6C00123CE2A0}" destId="{733276E4-79F0-4122-A7BC-A1DDC4BAD9F9}" srcOrd="1" destOrd="0" presId="urn:microsoft.com/office/officeart/2005/8/layout/target2"/>
    <dgm:cxn modelId="{35C7A6DE-A1EB-40D8-969C-2C103698B36D}" type="presParOf" srcId="{733276E4-79F0-4122-A7BC-A1DDC4BAD9F9}" destId="{F30D4723-6986-4CA1-B7DB-365FBE160761}" srcOrd="0" destOrd="0" presId="urn:microsoft.com/office/officeart/2005/8/layout/target2"/>
    <dgm:cxn modelId="{E7CAB90C-EA61-45A1-97BF-13A0B7EAB289}" type="presParOf" srcId="{733276E4-79F0-4122-A7BC-A1DDC4BAD9F9}" destId="{D3D3E6A3-AE30-4DC6-BEE8-567F81178A78}" srcOrd="1" destOrd="0" presId="urn:microsoft.com/office/officeart/2005/8/layout/target2"/>
    <dgm:cxn modelId="{64FB9A14-2D0B-41BE-8061-D36C2C307F23}" type="presParOf" srcId="{F70CCA7E-B3A8-436E-93F1-6C00123CE2A0}" destId="{887E35BC-C43C-4BEF-B528-19ACBEE6D35C}" srcOrd="2" destOrd="0" presId="urn:microsoft.com/office/officeart/2005/8/layout/target2"/>
    <dgm:cxn modelId="{9CC67851-7BC9-4CEE-B4FA-09BAD971092F}" type="presParOf" srcId="{887E35BC-C43C-4BEF-B528-19ACBEE6D35C}" destId="{4528B86A-1C41-4CBC-A5CF-9FA11A65C095}"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01236C-E871-4826-B63F-287C606AC4F6}"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n-US"/>
        </a:p>
      </dgm:t>
    </dgm:pt>
    <dgm:pt modelId="{EAC4D752-62B7-4BE4-9391-61D44EF84236}">
      <dgm:prSet custT="1"/>
      <dgm:spPr/>
      <dgm:t>
        <a:bodyPr/>
        <a:lstStyle/>
        <a:p>
          <a:pPr rtl="0"/>
          <a:r>
            <a:rPr lang="en-US" sz="4800" dirty="0">
              <a:latin typeface="Arial Rounded MT Bold" panose="020F0704030504030204" pitchFamily="34" charset="0"/>
            </a:rPr>
            <a:t>Inhibiting bone formation by</a:t>
          </a:r>
          <a:endParaRPr lang="ar-IQ" sz="4800" dirty="0">
            <a:latin typeface="Arial Rounded MT Bold" panose="020F0704030504030204" pitchFamily="34" charset="0"/>
          </a:endParaRPr>
        </a:p>
      </dgm:t>
    </dgm:pt>
    <dgm:pt modelId="{BFB1124E-5D46-4223-964B-595CB7C7EE0B}" type="parTrans" cxnId="{7ED06A7C-463F-4165-AABD-E4E1C6176C5F}">
      <dgm:prSet/>
      <dgm:spPr/>
      <dgm:t>
        <a:bodyPr/>
        <a:lstStyle/>
        <a:p>
          <a:endParaRPr lang="en-US">
            <a:latin typeface="Arial Rounded MT Bold" panose="020F0704030504030204" pitchFamily="34" charset="0"/>
          </a:endParaRPr>
        </a:p>
      </dgm:t>
    </dgm:pt>
    <dgm:pt modelId="{7BB29987-673C-4348-9FB2-B11950CD17E9}" type="sibTrans" cxnId="{7ED06A7C-463F-4165-AABD-E4E1C6176C5F}">
      <dgm:prSet/>
      <dgm:spPr/>
      <dgm:t>
        <a:bodyPr/>
        <a:lstStyle/>
        <a:p>
          <a:endParaRPr lang="en-US">
            <a:latin typeface="Arial Rounded MT Bold" panose="020F0704030504030204" pitchFamily="34" charset="0"/>
          </a:endParaRPr>
        </a:p>
      </dgm:t>
    </dgm:pt>
    <dgm:pt modelId="{8D4DF198-E351-49E5-A956-165C98850961}">
      <dgm:prSet/>
      <dgm:spPr/>
      <dgm:t>
        <a:bodyPr/>
        <a:lstStyle/>
        <a:p>
          <a:pPr rtl="0"/>
          <a:r>
            <a:rPr lang="en-US" dirty="0">
              <a:latin typeface="Arial Rounded MT Bold" panose="020F0704030504030204" pitchFamily="34" charset="0"/>
            </a:rPr>
            <a:t>Apoptosis of osteoblasts &amp; osteocytes</a:t>
          </a:r>
          <a:endParaRPr lang="ar-IQ" dirty="0">
            <a:latin typeface="Arial Rounded MT Bold" panose="020F0704030504030204" pitchFamily="34" charset="0"/>
          </a:endParaRPr>
        </a:p>
      </dgm:t>
    </dgm:pt>
    <dgm:pt modelId="{F29E388A-92F6-4899-877D-004B329C76F1}" type="parTrans" cxnId="{0E46D66F-8049-43BE-BD0B-FF1762366BE5}">
      <dgm:prSet/>
      <dgm:spPr/>
      <dgm:t>
        <a:bodyPr/>
        <a:lstStyle/>
        <a:p>
          <a:endParaRPr lang="en-US">
            <a:latin typeface="Arial Rounded MT Bold" panose="020F0704030504030204" pitchFamily="34" charset="0"/>
          </a:endParaRPr>
        </a:p>
      </dgm:t>
    </dgm:pt>
    <dgm:pt modelId="{29EE6531-E1CB-4120-9A97-C29F8F8DDED4}" type="sibTrans" cxnId="{0E46D66F-8049-43BE-BD0B-FF1762366BE5}">
      <dgm:prSet/>
      <dgm:spPr/>
      <dgm:t>
        <a:bodyPr/>
        <a:lstStyle/>
        <a:p>
          <a:endParaRPr lang="en-US">
            <a:latin typeface="Arial Rounded MT Bold" panose="020F0704030504030204" pitchFamily="34" charset="0"/>
          </a:endParaRPr>
        </a:p>
      </dgm:t>
    </dgm:pt>
    <dgm:pt modelId="{49DA2DEF-33F7-4CEF-8643-EB1929C750B7}">
      <dgm:prSet/>
      <dgm:spPr/>
      <dgm:t>
        <a:bodyPr/>
        <a:lstStyle/>
        <a:p>
          <a:pPr rtl="0"/>
          <a:r>
            <a:rPr lang="en-US" dirty="0">
              <a:latin typeface="Arial Rounded MT Bold" panose="020F0704030504030204" pitchFamily="34" charset="0"/>
            </a:rPr>
            <a:t>Inhibition of intestinal calcium absorption</a:t>
          </a:r>
          <a:endParaRPr lang="ar-IQ" dirty="0">
            <a:latin typeface="Arial Rounded MT Bold" panose="020F0704030504030204" pitchFamily="34" charset="0"/>
          </a:endParaRPr>
        </a:p>
      </dgm:t>
    </dgm:pt>
    <dgm:pt modelId="{540AC2DD-5089-467A-921C-D6B87730DEB1}" type="parTrans" cxnId="{C7345BDE-49EA-4C81-9948-F227312C56E7}">
      <dgm:prSet/>
      <dgm:spPr/>
      <dgm:t>
        <a:bodyPr/>
        <a:lstStyle/>
        <a:p>
          <a:endParaRPr lang="en-US">
            <a:latin typeface="Arial Rounded MT Bold" panose="020F0704030504030204" pitchFamily="34" charset="0"/>
          </a:endParaRPr>
        </a:p>
      </dgm:t>
    </dgm:pt>
    <dgm:pt modelId="{6B2FCE75-95A9-48C4-BAE9-F3CE12E4D98D}" type="sibTrans" cxnId="{C7345BDE-49EA-4C81-9948-F227312C56E7}">
      <dgm:prSet/>
      <dgm:spPr/>
      <dgm:t>
        <a:bodyPr/>
        <a:lstStyle/>
        <a:p>
          <a:endParaRPr lang="en-US">
            <a:latin typeface="Arial Rounded MT Bold" panose="020F0704030504030204" pitchFamily="34" charset="0"/>
          </a:endParaRPr>
        </a:p>
      </dgm:t>
    </dgm:pt>
    <dgm:pt modelId="{9F15AD3C-F6E7-4B9F-9F4E-7D65762F5BE5}">
      <dgm:prSet/>
      <dgm:spPr/>
      <dgm:t>
        <a:bodyPr/>
        <a:lstStyle/>
        <a:p>
          <a:pPr rtl="0"/>
          <a:r>
            <a:rPr lang="en-US" dirty="0">
              <a:latin typeface="Arial Rounded MT Bold" panose="020F0704030504030204" pitchFamily="34" charset="0"/>
            </a:rPr>
            <a:t>Increased renal excretion of calcium </a:t>
          </a:r>
          <a:endParaRPr lang="ar-IQ" dirty="0">
            <a:latin typeface="Arial Rounded MT Bold" panose="020F0704030504030204" pitchFamily="34" charset="0"/>
          </a:endParaRPr>
        </a:p>
      </dgm:t>
    </dgm:pt>
    <dgm:pt modelId="{E9107C85-EAC4-4B0C-90D9-C0DF33D0861B}" type="parTrans" cxnId="{00D0B734-5E8A-4F08-9C47-FAF7A743D0E8}">
      <dgm:prSet/>
      <dgm:spPr/>
      <dgm:t>
        <a:bodyPr/>
        <a:lstStyle/>
        <a:p>
          <a:endParaRPr lang="en-US">
            <a:latin typeface="Arial Rounded MT Bold" panose="020F0704030504030204" pitchFamily="34" charset="0"/>
          </a:endParaRPr>
        </a:p>
      </dgm:t>
    </dgm:pt>
    <dgm:pt modelId="{70806BC8-D61F-47DF-8A08-997492219918}" type="sibTrans" cxnId="{00D0B734-5E8A-4F08-9C47-FAF7A743D0E8}">
      <dgm:prSet/>
      <dgm:spPr/>
      <dgm:t>
        <a:bodyPr/>
        <a:lstStyle/>
        <a:p>
          <a:endParaRPr lang="en-US">
            <a:latin typeface="Arial Rounded MT Bold" panose="020F0704030504030204" pitchFamily="34" charset="0"/>
          </a:endParaRPr>
        </a:p>
      </dgm:t>
    </dgm:pt>
    <dgm:pt modelId="{D08048FA-4D12-4104-9500-66D5FFB30D5D}">
      <dgm:prSet/>
      <dgm:spPr/>
      <dgm:t>
        <a:bodyPr/>
        <a:lstStyle/>
        <a:p>
          <a:pPr rtl="0"/>
          <a:r>
            <a:rPr lang="en-US" dirty="0">
              <a:latin typeface="Arial Rounded MT Bold" panose="020F0704030504030204" pitchFamily="34" charset="0"/>
            </a:rPr>
            <a:t>Secondary hyperparathyroidism*</a:t>
          </a:r>
          <a:endParaRPr lang="ar-IQ" dirty="0">
            <a:latin typeface="Arial Rounded MT Bold" panose="020F0704030504030204" pitchFamily="34" charset="0"/>
          </a:endParaRPr>
        </a:p>
      </dgm:t>
    </dgm:pt>
    <dgm:pt modelId="{F55102D7-D68D-4E2F-BC66-80F6DB00E7EB}" type="parTrans" cxnId="{44C49695-D8A9-4D51-B010-34F249FFEF06}">
      <dgm:prSet/>
      <dgm:spPr/>
      <dgm:t>
        <a:bodyPr/>
        <a:lstStyle/>
        <a:p>
          <a:endParaRPr lang="en-US">
            <a:latin typeface="Arial Rounded MT Bold" panose="020F0704030504030204" pitchFamily="34" charset="0"/>
          </a:endParaRPr>
        </a:p>
      </dgm:t>
    </dgm:pt>
    <dgm:pt modelId="{D9182920-22B2-4F0B-857B-894A6FE9B4F8}" type="sibTrans" cxnId="{44C49695-D8A9-4D51-B010-34F249FFEF06}">
      <dgm:prSet/>
      <dgm:spPr/>
      <dgm:t>
        <a:bodyPr/>
        <a:lstStyle/>
        <a:p>
          <a:endParaRPr lang="en-US">
            <a:latin typeface="Arial Rounded MT Bold" panose="020F0704030504030204" pitchFamily="34" charset="0"/>
          </a:endParaRPr>
        </a:p>
      </dgm:t>
    </dgm:pt>
    <dgm:pt modelId="{099DFAB1-1815-4766-975E-49B0BF549F46}" type="pres">
      <dgm:prSet presAssocID="{6E01236C-E871-4826-B63F-287C606AC4F6}" presName="theList" presStyleCnt="0">
        <dgm:presLayoutVars>
          <dgm:dir/>
          <dgm:animLvl val="lvl"/>
          <dgm:resizeHandles val="exact"/>
        </dgm:presLayoutVars>
      </dgm:prSet>
      <dgm:spPr/>
    </dgm:pt>
    <dgm:pt modelId="{F00A42AF-7227-4D42-AC80-5DC05A251C10}" type="pres">
      <dgm:prSet presAssocID="{EAC4D752-62B7-4BE4-9391-61D44EF84236}" presName="compNode" presStyleCnt="0"/>
      <dgm:spPr/>
    </dgm:pt>
    <dgm:pt modelId="{8608C67C-E523-4AA8-8A50-7622FFE8C3F1}" type="pres">
      <dgm:prSet presAssocID="{EAC4D752-62B7-4BE4-9391-61D44EF84236}" presName="aNode" presStyleLbl="bgShp" presStyleIdx="0" presStyleCnt="1"/>
      <dgm:spPr/>
    </dgm:pt>
    <dgm:pt modelId="{4592B0E0-C022-4D06-8E21-6AA9FF847A42}" type="pres">
      <dgm:prSet presAssocID="{EAC4D752-62B7-4BE4-9391-61D44EF84236}" presName="textNode" presStyleLbl="bgShp" presStyleIdx="0" presStyleCnt="1"/>
      <dgm:spPr/>
    </dgm:pt>
    <dgm:pt modelId="{204FF289-4AAD-40BA-AE73-0DFD50D5AA37}" type="pres">
      <dgm:prSet presAssocID="{EAC4D752-62B7-4BE4-9391-61D44EF84236}" presName="compChildNode" presStyleCnt="0"/>
      <dgm:spPr/>
    </dgm:pt>
    <dgm:pt modelId="{FF0DBA9B-4C20-4CBA-B0E8-B61E0B4C2649}" type="pres">
      <dgm:prSet presAssocID="{EAC4D752-62B7-4BE4-9391-61D44EF84236}" presName="theInnerList" presStyleCnt="0"/>
      <dgm:spPr/>
    </dgm:pt>
    <dgm:pt modelId="{222196D8-395B-4E5D-986C-A0627D3BEB40}" type="pres">
      <dgm:prSet presAssocID="{8D4DF198-E351-49E5-A956-165C98850961}" presName="childNode" presStyleLbl="node1" presStyleIdx="0" presStyleCnt="4">
        <dgm:presLayoutVars>
          <dgm:bulletEnabled val="1"/>
        </dgm:presLayoutVars>
      </dgm:prSet>
      <dgm:spPr/>
    </dgm:pt>
    <dgm:pt modelId="{253E313A-9D14-46C2-96BD-790D3F42C012}" type="pres">
      <dgm:prSet presAssocID="{8D4DF198-E351-49E5-A956-165C98850961}" presName="aSpace2" presStyleCnt="0"/>
      <dgm:spPr/>
    </dgm:pt>
    <dgm:pt modelId="{8BDD83F5-4714-4834-BF1A-CB05A6990E6C}" type="pres">
      <dgm:prSet presAssocID="{49DA2DEF-33F7-4CEF-8643-EB1929C750B7}" presName="childNode" presStyleLbl="node1" presStyleIdx="1" presStyleCnt="4">
        <dgm:presLayoutVars>
          <dgm:bulletEnabled val="1"/>
        </dgm:presLayoutVars>
      </dgm:prSet>
      <dgm:spPr/>
    </dgm:pt>
    <dgm:pt modelId="{322205EA-0469-4F0D-9216-8D12D474FC1D}" type="pres">
      <dgm:prSet presAssocID="{49DA2DEF-33F7-4CEF-8643-EB1929C750B7}" presName="aSpace2" presStyleCnt="0"/>
      <dgm:spPr/>
    </dgm:pt>
    <dgm:pt modelId="{3DA58ECC-93EB-4F29-93FB-2B92193EB0CC}" type="pres">
      <dgm:prSet presAssocID="{9F15AD3C-F6E7-4B9F-9F4E-7D65762F5BE5}" presName="childNode" presStyleLbl="node1" presStyleIdx="2" presStyleCnt="4">
        <dgm:presLayoutVars>
          <dgm:bulletEnabled val="1"/>
        </dgm:presLayoutVars>
      </dgm:prSet>
      <dgm:spPr/>
    </dgm:pt>
    <dgm:pt modelId="{1202798A-8A41-4EB9-B96A-AF2FA6A52438}" type="pres">
      <dgm:prSet presAssocID="{9F15AD3C-F6E7-4B9F-9F4E-7D65762F5BE5}" presName="aSpace2" presStyleCnt="0"/>
      <dgm:spPr/>
    </dgm:pt>
    <dgm:pt modelId="{2FBB870F-37FA-4356-B79B-46BAC5120AFD}" type="pres">
      <dgm:prSet presAssocID="{D08048FA-4D12-4104-9500-66D5FFB30D5D}" presName="childNode" presStyleLbl="node1" presStyleIdx="3" presStyleCnt="4">
        <dgm:presLayoutVars>
          <dgm:bulletEnabled val="1"/>
        </dgm:presLayoutVars>
      </dgm:prSet>
      <dgm:spPr/>
    </dgm:pt>
  </dgm:ptLst>
  <dgm:cxnLst>
    <dgm:cxn modelId="{41AC7E15-C725-4442-B69B-8839A4D8AEF8}" type="presOf" srcId="{49DA2DEF-33F7-4CEF-8643-EB1929C750B7}" destId="{8BDD83F5-4714-4834-BF1A-CB05A6990E6C}" srcOrd="0" destOrd="0" presId="urn:microsoft.com/office/officeart/2005/8/layout/lProcess2"/>
    <dgm:cxn modelId="{00D0B734-5E8A-4F08-9C47-FAF7A743D0E8}" srcId="{EAC4D752-62B7-4BE4-9391-61D44EF84236}" destId="{9F15AD3C-F6E7-4B9F-9F4E-7D65762F5BE5}" srcOrd="2" destOrd="0" parTransId="{E9107C85-EAC4-4B0C-90D9-C0DF33D0861B}" sibTransId="{70806BC8-D61F-47DF-8A08-997492219918}"/>
    <dgm:cxn modelId="{299C873D-691E-4207-B6A7-05269F54E1BA}" type="presOf" srcId="{8D4DF198-E351-49E5-A956-165C98850961}" destId="{222196D8-395B-4E5D-986C-A0627D3BEB40}" srcOrd="0" destOrd="0" presId="urn:microsoft.com/office/officeart/2005/8/layout/lProcess2"/>
    <dgm:cxn modelId="{03F4C660-8C2B-49B0-BEF2-5FB82883D341}" type="presOf" srcId="{EAC4D752-62B7-4BE4-9391-61D44EF84236}" destId="{4592B0E0-C022-4D06-8E21-6AA9FF847A42}" srcOrd="1" destOrd="0" presId="urn:microsoft.com/office/officeart/2005/8/layout/lProcess2"/>
    <dgm:cxn modelId="{0E46D66F-8049-43BE-BD0B-FF1762366BE5}" srcId="{EAC4D752-62B7-4BE4-9391-61D44EF84236}" destId="{8D4DF198-E351-49E5-A956-165C98850961}" srcOrd="0" destOrd="0" parTransId="{F29E388A-92F6-4899-877D-004B329C76F1}" sibTransId="{29EE6531-E1CB-4120-9A97-C29F8F8DDED4}"/>
    <dgm:cxn modelId="{59E4C078-0C49-40FE-9601-046B0D6CDE23}" type="presOf" srcId="{9F15AD3C-F6E7-4B9F-9F4E-7D65762F5BE5}" destId="{3DA58ECC-93EB-4F29-93FB-2B92193EB0CC}" srcOrd="0" destOrd="0" presId="urn:microsoft.com/office/officeart/2005/8/layout/lProcess2"/>
    <dgm:cxn modelId="{7ED06A7C-463F-4165-AABD-E4E1C6176C5F}" srcId="{6E01236C-E871-4826-B63F-287C606AC4F6}" destId="{EAC4D752-62B7-4BE4-9391-61D44EF84236}" srcOrd="0" destOrd="0" parTransId="{BFB1124E-5D46-4223-964B-595CB7C7EE0B}" sibTransId="{7BB29987-673C-4348-9FB2-B11950CD17E9}"/>
    <dgm:cxn modelId="{44C49695-D8A9-4D51-B010-34F249FFEF06}" srcId="{EAC4D752-62B7-4BE4-9391-61D44EF84236}" destId="{D08048FA-4D12-4104-9500-66D5FFB30D5D}" srcOrd="3" destOrd="0" parTransId="{F55102D7-D68D-4E2F-BC66-80F6DB00E7EB}" sibTransId="{D9182920-22B2-4F0B-857B-894A6FE9B4F8}"/>
    <dgm:cxn modelId="{4A108CBE-1FFA-45AA-AC8E-06D709552108}" type="presOf" srcId="{D08048FA-4D12-4104-9500-66D5FFB30D5D}" destId="{2FBB870F-37FA-4356-B79B-46BAC5120AFD}" srcOrd="0" destOrd="0" presId="urn:microsoft.com/office/officeart/2005/8/layout/lProcess2"/>
    <dgm:cxn modelId="{8352A3C0-9CA4-48E0-A3EC-B5DECBFFC2AB}" type="presOf" srcId="{6E01236C-E871-4826-B63F-287C606AC4F6}" destId="{099DFAB1-1815-4766-975E-49B0BF549F46}" srcOrd="0" destOrd="0" presId="urn:microsoft.com/office/officeart/2005/8/layout/lProcess2"/>
    <dgm:cxn modelId="{C7345BDE-49EA-4C81-9948-F227312C56E7}" srcId="{EAC4D752-62B7-4BE4-9391-61D44EF84236}" destId="{49DA2DEF-33F7-4CEF-8643-EB1929C750B7}" srcOrd="1" destOrd="0" parTransId="{540AC2DD-5089-467A-921C-D6B87730DEB1}" sibTransId="{6B2FCE75-95A9-48C4-BAE9-F3CE12E4D98D}"/>
    <dgm:cxn modelId="{A82C25FC-71C7-45CC-833C-FC9F69CB987B}" type="presOf" srcId="{EAC4D752-62B7-4BE4-9391-61D44EF84236}" destId="{8608C67C-E523-4AA8-8A50-7622FFE8C3F1}" srcOrd="0" destOrd="0" presId="urn:microsoft.com/office/officeart/2005/8/layout/lProcess2"/>
    <dgm:cxn modelId="{82C3643F-FA04-40B2-B874-68E22F08AF3C}" type="presParOf" srcId="{099DFAB1-1815-4766-975E-49B0BF549F46}" destId="{F00A42AF-7227-4D42-AC80-5DC05A251C10}" srcOrd="0" destOrd="0" presId="urn:microsoft.com/office/officeart/2005/8/layout/lProcess2"/>
    <dgm:cxn modelId="{97206BFE-07A1-466D-9300-85DBC36652AD}" type="presParOf" srcId="{F00A42AF-7227-4D42-AC80-5DC05A251C10}" destId="{8608C67C-E523-4AA8-8A50-7622FFE8C3F1}" srcOrd="0" destOrd="0" presId="urn:microsoft.com/office/officeart/2005/8/layout/lProcess2"/>
    <dgm:cxn modelId="{37FF94BA-E9B5-493F-B1D6-B61B2C322721}" type="presParOf" srcId="{F00A42AF-7227-4D42-AC80-5DC05A251C10}" destId="{4592B0E0-C022-4D06-8E21-6AA9FF847A42}" srcOrd="1" destOrd="0" presId="urn:microsoft.com/office/officeart/2005/8/layout/lProcess2"/>
    <dgm:cxn modelId="{B981C9A7-BBF5-4B8A-96BF-978A1CF8193E}" type="presParOf" srcId="{F00A42AF-7227-4D42-AC80-5DC05A251C10}" destId="{204FF289-4AAD-40BA-AE73-0DFD50D5AA37}" srcOrd="2" destOrd="0" presId="urn:microsoft.com/office/officeart/2005/8/layout/lProcess2"/>
    <dgm:cxn modelId="{60A2B2B5-37D0-46FF-8D22-14F739E196C3}" type="presParOf" srcId="{204FF289-4AAD-40BA-AE73-0DFD50D5AA37}" destId="{FF0DBA9B-4C20-4CBA-B0E8-B61E0B4C2649}" srcOrd="0" destOrd="0" presId="urn:microsoft.com/office/officeart/2005/8/layout/lProcess2"/>
    <dgm:cxn modelId="{D2EDA807-9C1C-4967-BD33-7156609DBFBD}" type="presParOf" srcId="{FF0DBA9B-4C20-4CBA-B0E8-B61E0B4C2649}" destId="{222196D8-395B-4E5D-986C-A0627D3BEB40}" srcOrd="0" destOrd="0" presId="urn:microsoft.com/office/officeart/2005/8/layout/lProcess2"/>
    <dgm:cxn modelId="{BC8A2605-E556-4409-A9A7-2C1E41C44283}" type="presParOf" srcId="{FF0DBA9B-4C20-4CBA-B0E8-B61E0B4C2649}" destId="{253E313A-9D14-46C2-96BD-790D3F42C012}" srcOrd="1" destOrd="0" presId="urn:microsoft.com/office/officeart/2005/8/layout/lProcess2"/>
    <dgm:cxn modelId="{7EC04F84-5A5F-408F-AA22-90D502393234}" type="presParOf" srcId="{FF0DBA9B-4C20-4CBA-B0E8-B61E0B4C2649}" destId="{8BDD83F5-4714-4834-BF1A-CB05A6990E6C}" srcOrd="2" destOrd="0" presId="urn:microsoft.com/office/officeart/2005/8/layout/lProcess2"/>
    <dgm:cxn modelId="{C76332B3-55B9-4B97-9019-8DE0E28E15B2}" type="presParOf" srcId="{FF0DBA9B-4C20-4CBA-B0E8-B61E0B4C2649}" destId="{322205EA-0469-4F0D-9216-8D12D474FC1D}" srcOrd="3" destOrd="0" presId="urn:microsoft.com/office/officeart/2005/8/layout/lProcess2"/>
    <dgm:cxn modelId="{11DC8611-8585-4DB4-A7B0-AC0C4338CF80}" type="presParOf" srcId="{FF0DBA9B-4C20-4CBA-B0E8-B61E0B4C2649}" destId="{3DA58ECC-93EB-4F29-93FB-2B92193EB0CC}" srcOrd="4" destOrd="0" presId="urn:microsoft.com/office/officeart/2005/8/layout/lProcess2"/>
    <dgm:cxn modelId="{27580492-6DA4-4349-B837-3A122FF25889}" type="presParOf" srcId="{FF0DBA9B-4C20-4CBA-B0E8-B61E0B4C2649}" destId="{1202798A-8A41-4EB9-B96A-AF2FA6A52438}" srcOrd="5" destOrd="0" presId="urn:microsoft.com/office/officeart/2005/8/layout/lProcess2"/>
    <dgm:cxn modelId="{E23B9F3D-B297-45CF-BF1A-27C14DA0A480}" type="presParOf" srcId="{FF0DBA9B-4C20-4CBA-B0E8-B61E0B4C2649}" destId="{2FBB870F-37FA-4356-B79B-46BAC5120AFD}"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50C1EE-3E7C-4A44-B597-EAC3A1411CCE}"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84ACF5F9-5109-4391-BDA0-B1549EF89861}">
      <dgm:prSet/>
      <dgm:spPr/>
      <dgm:t>
        <a:bodyPr/>
        <a:lstStyle/>
        <a:p>
          <a:pPr rtl="0"/>
          <a:r>
            <a:rPr lang="en-US" dirty="0">
              <a:latin typeface="Arial Rounded MT Bold" panose="020F0704030504030204" pitchFamily="34" charset="0"/>
            </a:rPr>
            <a:t>Clinical signs of fracture  </a:t>
          </a:r>
          <a:endParaRPr lang="ar-IQ" dirty="0">
            <a:latin typeface="Arial Rounded MT Bold" panose="020F0704030504030204" pitchFamily="34" charset="0"/>
          </a:endParaRPr>
        </a:p>
      </dgm:t>
    </dgm:pt>
    <dgm:pt modelId="{325EE749-4686-4B27-86CB-076EBA4CA0CF}" type="parTrans" cxnId="{EDF29E4F-61EA-4CAF-9653-390FC41793B6}">
      <dgm:prSet/>
      <dgm:spPr/>
      <dgm:t>
        <a:bodyPr/>
        <a:lstStyle/>
        <a:p>
          <a:endParaRPr lang="en-US" dirty="0">
            <a:latin typeface="Arial Rounded MT Bold" panose="020F0704030504030204" pitchFamily="34" charset="0"/>
          </a:endParaRPr>
        </a:p>
      </dgm:t>
    </dgm:pt>
    <dgm:pt modelId="{AF1CE610-35E8-4701-BAFA-EE3C3466B5F2}" type="sibTrans" cxnId="{EDF29E4F-61EA-4CAF-9653-390FC41793B6}">
      <dgm:prSet/>
      <dgm:spPr/>
      <dgm:t>
        <a:bodyPr/>
        <a:lstStyle/>
        <a:p>
          <a:endParaRPr lang="en-US" dirty="0">
            <a:latin typeface="Arial Rounded MT Bold" panose="020F0704030504030204" pitchFamily="34" charset="0"/>
          </a:endParaRPr>
        </a:p>
      </dgm:t>
    </dgm:pt>
    <dgm:pt modelId="{F03659A7-3E27-4309-8B7B-7D192E2BC8EE}">
      <dgm:prSet/>
      <dgm:spPr/>
      <dgm:t>
        <a:bodyPr/>
        <a:lstStyle/>
        <a:p>
          <a:pPr rtl="0"/>
          <a:r>
            <a:rPr lang="en-US" dirty="0">
              <a:latin typeface="Arial Rounded MT Bold" panose="020F0704030504030204" pitchFamily="34" charset="0"/>
            </a:rPr>
            <a:t>Pain</a:t>
          </a:r>
          <a:endParaRPr lang="ar-IQ" dirty="0">
            <a:latin typeface="Arial Rounded MT Bold" panose="020F0704030504030204" pitchFamily="34" charset="0"/>
          </a:endParaRPr>
        </a:p>
      </dgm:t>
    </dgm:pt>
    <dgm:pt modelId="{8F621807-18AD-4827-AFDE-8B2DEE7D04A6}" type="parTrans" cxnId="{828C171F-0862-4D5A-97D5-1C60D6F8116A}">
      <dgm:prSet/>
      <dgm:spPr/>
      <dgm:t>
        <a:bodyPr/>
        <a:lstStyle/>
        <a:p>
          <a:endParaRPr lang="en-US" dirty="0">
            <a:latin typeface="Arial Rounded MT Bold" panose="020F0704030504030204" pitchFamily="34" charset="0"/>
          </a:endParaRPr>
        </a:p>
      </dgm:t>
    </dgm:pt>
    <dgm:pt modelId="{1610DA0B-C5FE-4773-8781-0B62D3B228AD}" type="sibTrans" cxnId="{828C171F-0862-4D5A-97D5-1C60D6F8116A}">
      <dgm:prSet/>
      <dgm:spPr/>
      <dgm:t>
        <a:bodyPr/>
        <a:lstStyle/>
        <a:p>
          <a:endParaRPr lang="en-US" dirty="0">
            <a:latin typeface="Arial Rounded MT Bold" panose="020F0704030504030204" pitchFamily="34" charset="0"/>
          </a:endParaRPr>
        </a:p>
      </dgm:t>
    </dgm:pt>
    <dgm:pt modelId="{F65E50BD-F749-4689-8EDC-C5DE1057ED82}">
      <dgm:prSet/>
      <dgm:spPr/>
      <dgm:t>
        <a:bodyPr/>
        <a:lstStyle/>
        <a:p>
          <a:pPr rtl="0"/>
          <a:r>
            <a:rPr lang="en-US" dirty="0">
              <a:latin typeface="Arial Rounded MT Bold" panose="020F0704030504030204" pitchFamily="34" charset="0"/>
            </a:rPr>
            <a:t>Local Tenderness </a:t>
          </a:r>
          <a:endParaRPr lang="ar-IQ" dirty="0">
            <a:latin typeface="Arial Rounded MT Bold" panose="020F0704030504030204" pitchFamily="34" charset="0"/>
          </a:endParaRPr>
        </a:p>
      </dgm:t>
    </dgm:pt>
    <dgm:pt modelId="{59B955F7-4D27-4737-ACD0-FFDEB8A0092B}" type="parTrans" cxnId="{50C2EC18-3AFB-4D52-A989-D391412C9B37}">
      <dgm:prSet/>
      <dgm:spPr/>
      <dgm:t>
        <a:bodyPr/>
        <a:lstStyle/>
        <a:p>
          <a:endParaRPr lang="en-US" dirty="0">
            <a:latin typeface="Arial Rounded MT Bold" panose="020F0704030504030204" pitchFamily="34" charset="0"/>
          </a:endParaRPr>
        </a:p>
      </dgm:t>
    </dgm:pt>
    <dgm:pt modelId="{3B3D5BC5-BC7E-43A2-9F99-58A1456A7B59}" type="sibTrans" cxnId="{50C2EC18-3AFB-4D52-A989-D391412C9B37}">
      <dgm:prSet/>
      <dgm:spPr/>
      <dgm:t>
        <a:bodyPr/>
        <a:lstStyle/>
        <a:p>
          <a:endParaRPr lang="en-US" dirty="0">
            <a:latin typeface="Arial Rounded MT Bold" panose="020F0704030504030204" pitchFamily="34" charset="0"/>
          </a:endParaRPr>
        </a:p>
      </dgm:t>
    </dgm:pt>
    <dgm:pt modelId="{C4A6A595-0718-40BA-8861-6A5748BF518B}">
      <dgm:prSet/>
      <dgm:spPr/>
      <dgm:t>
        <a:bodyPr/>
        <a:lstStyle/>
        <a:p>
          <a:pPr rtl="0"/>
          <a:r>
            <a:rPr lang="en-US" dirty="0">
              <a:latin typeface="Arial Rounded MT Bold" panose="020F0704030504030204" pitchFamily="34" charset="0"/>
            </a:rPr>
            <a:t>Deformity</a:t>
          </a:r>
          <a:endParaRPr lang="ar-IQ" dirty="0">
            <a:latin typeface="Arial Rounded MT Bold" panose="020F0704030504030204" pitchFamily="34" charset="0"/>
          </a:endParaRPr>
        </a:p>
      </dgm:t>
    </dgm:pt>
    <dgm:pt modelId="{04DDF5A3-A844-4F76-95FD-18B6FFAAD111}" type="parTrans" cxnId="{D61AC4CC-0B83-44C3-A2C7-0DEB34D4A334}">
      <dgm:prSet/>
      <dgm:spPr/>
      <dgm:t>
        <a:bodyPr/>
        <a:lstStyle/>
        <a:p>
          <a:endParaRPr lang="en-US" dirty="0">
            <a:latin typeface="Arial Rounded MT Bold" panose="020F0704030504030204" pitchFamily="34" charset="0"/>
          </a:endParaRPr>
        </a:p>
      </dgm:t>
    </dgm:pt>
    <dgm:pt modelId="{D8186ACE-3588-48DE-B80D-2C82336BDC3F}" type="sibTrans" cxnId="{D61AC4CC-0B83-44C3-A2C7-0DEB34D4A334}">
      <dgm:prSet/>
      <dgm:spPr/>
      <dgm:t>
        <a:bodyPr/>
        <a:lstStyle/>
        <a:p>
          <a:endParaRPr lang="en-US" dirty="0">
            <a:latin typeface="Arial Rounded MT Bold" panose="020F0704030504030204" pitchFamily="34" charset="0"/>
          </a:endParaRPr>
        </a:p>
      </dgm:t>
    </dgm:pt>
    <dgm:pt modelId="{F769CA91-6A48-4473-8D95-8BAC93BA3119}" type="pres">
      <dgm:prSet presAssocID="{F650C1EE-3E7C-4A44-B597-EAC3A1411CCE}" presName="Name0" presStyleCnt="0">
        <dgm:presLayoutVars>
          <dgm:orgChart val="1"/>
          <dgm:chPref val="1"/>
          <dgm:dir/>
          <dgm:animOne val="branch"/>
          <dgm:animLvl val="lvl"/>
          <dgm:resizeHandles/>
        </dgm:presLayoutVars>
      </dgm:prSet>
      <dgm:spPr/>
    </dgm:pt>
    <dgm:pt modelId="{9338B869-3D9E-41F2-81D1-93F6627EABA0}" type="pres">
      <dgm:prSet presAssocID="{84ACF5F9-5109-4391-BDA0-B1549EF89861}" presName="hierRoot1" presStyleCnt="0">
        <dgm:presLayoutVars>
          <dgm:hierBranch val="init"/>
        </dgm:presLayoutVars>
      </dgm:prSet>
      <dgm:spPr/>
    </dgm:pt>
    <dgm:pt modelId="{C7A4E847-B4EA-477A-B67E-51239F4D81AA}" type="pres">
      <dgm:prSet presAssocID="{84ACF5F9-5109-4391-BDA0-B1549EF89861}" presName="rootComposite1" presStyleCnt="0"/>
      <dgm:spPr/>
    </dgm:pt>
    <dgm:pt modelId="{18601C81-AA9B-46A9-9102-0D4FA44BB434}" type="pres">
      <dgm:prSet presAssocID="{84ACF5F9-5109-4391-BDA0-B1549EF89861}" presName="rootText1" presStyleLbl="alignAcc1" presStyleIdx="0" presStyleCnt="0">
        <dgm:presLayoutVars>
          <dgm:chPref val="3"/>
        </dgm:presLayoutVars>
      </dgm:prSet>
      <dgm:spPr/>
    </dgm:pt>
    <dgm:pt modelId="{4CAA077C-FF4E-4F4E-84B6-1B0BBFFB45D2}" type="pres">
      <dgm:prSet presAssocID="{84ACF5F9-5109-4391-BDA0-B1549EF89861}" presName="topArc1" presStyleLbl="parChTrans1D1" presStyleIdx="0" presStyleCnt="8"/>
      <dgm:spPr/>
    </dgm:pt>
    <dgm:pt modelId="{A9894CF5-F0BC-4557-BC90-2A4301C9331A}" type="pres">
      <dgm:prSet presAssocID="{84ACF5F9-5109-4391-BDA0-B1549EF89861}" presName="bottomArc1" presStyleLbl="parChTrans1D1" presStyleIdx="1" presStyleCnt="8"/>
      <dgm:spPr/>
    </dgm:pt>
    <dgm:pt modelId="{7529E411-0177-4CDF-935F-9601924507AB}" type="pres">
      <dgm:prSet presAssocID="{84ACF5F9-5109-4391-BDA0-B1549EF89861}" presName="topConnNode1" presStyleLbl="node1" presStyleIdx="0" presStyleCnt="0"/>
      <dgm:spPr/>
    </dgm:pt>
    <dgm:pt modelId="{B6A75786-D943-4489-AF48-957993BBBDEE}" type="pres">
      <dgm:prSet presAssocID="{84ACF5F9-5109-4391-BDA0-B1549EF89861}" presName="hierChild2" presStyleCnt="0"/>
      <dgm:spPr/>
    </dgm:pt>
    <dgm:pt modelId="{890C95E5-49D2-4CAC-9AF1-53EA16C767F1}" type="pres">
      <dgm:prSet presAssocID="{8F621807-18AD-4827-AFDE-8B2DEE7D04A6}" presName="Name28" presStyleLbl="parChTrans1D2" presStyleIdx="0" presStyleCnt="3"/>
      <dgm:spPr/>
    </dgm:pt>
    <dgm:pt modelId="{0C7BD3E4-014A-4734-86CA-4AAE8EF9B353}" type="pres">
      <dgm:prSet presAssocID="{F03659A7-3E27-4309-8B7B-7D192E2BC8EE}" presName="hierRoot2" presStyleCnt="0">
        <dgm:presLayoutVars>
          <dgm:hierBranch val="init"/>
        </dgm:presLayoutVars>
      </dgm:prSet>
      <dgm:spPr/>
    </dgm:pt>
    <dgm:pt modelId="{746D74EC-8182-44E0-9450-5E3B36A9BF1D}" type="pres">
      <dgm:prSet presAssocID="{F03659A7-3E27-4309-8B7B-7D192E2BC8EE}" presName="rootComposite2" presStyleCnt="0"/>
      <dgm:spPr/>
    </dgm:pt>
    <dgm:pt modelId="{8343E545-433E-4111-A342-F05E45EC9488}" type="pres">
      <dgm:prSet presAssocID="{F03659A7-3E27-4309-8B7B-7D192E2BC8EE}" presName="rootText2" presStyleLbl="alignAcc1" presStyleIdx="0" presStyleCnt="0">
        <dgm:presLayoutVars>
          <dgm:chPref val="3"/>
        </dgm:presLayoutVars>
      </dgm:prSet>
      <dgm:spPr/>
    </dgm:pt>
    <dgm:pt modelId="{A0543DE3-D7AD-4A25-848F-7E9466BF14A7}" type="pres">
      <dgm:prSet presAssocID="{F03659A7-3E27-4309-8B7B-7D192E2BC8EE}" presName="topArc2" presStyleLbl="parChTrans1D1" presStyleIdx="2" presStyleCnt="8"/>
      <dgm:spPr/>
    </dgm:pt>
    <dgm:pt modelId="{77026112-3F0F-43C4-AA11-85193D6325D8}" type="pres">
      <dgm:prSet presAssocID="{F03659A7-3E27-4309-8B7B-7D192E2BC8EE}" presName="bottomArc2" presStyleLbl="parChTrans1D1" presStyleIdx="3" presStyleCnt="8"/>
      <dgm:spPr/>
    </dgm:pt>
    <dgm:pt modelId="{FAA1BC75-64B8-443D-A8B0-2EFCEE9732BB}" type="pres">
      <dgm:prSet presAssocID="{F03659A7-3E27-4309-8B7B-7D192E2BC8EE}" presName="topConnNode2" presStyleLbl="node2" presStyleIdx="0" presStyleCnt="0"/>
      <dgm:spPr/>
    </dgm:pt>
    <dgm:pt modelId="{563AB4FF-6AA7-4951-BD3A-10E504F8A9F8}" type="pres">
      <dgm:prSet presAssocID="{F03659A7-3E27-4309-8B7B-7D192E2BC8EE}" presName="hierChild4" presStyleCnt="0"/>
      <dgm:spPr/>
    </dgm:pt>
    <dgm:pt modelId="{D53734B1-2006-46F3-AE8A-AFE225F8EBD7}" type="pres">
      <dgm:prSet presAssocID="{F03659A7-3E27-4309-8B7B-7D192E2BC8EE}" presName="hierChild5" presStyleCnt="0"/>
      <dgm:spPr/>
    </dgm:pt>
    <dgm:pt modelId="{83570466-E8DC-4723-87D1-20B9A2391A1A}" type="pres">
      <dgm:prSet presAssocID="{59B955F7-4D27-4737-ACD0-FFDEB8A0092B}" presName="Name28" presStyleLbl="parChTrans1D2" presStyleIdx="1" presStyleCnt="3"/>
      <dgm:spPr/>
    </dgm:pt>
    <dgm:pt modelId="{623614D7-70B5-4CDA-9326-63B0ECDAD798}" type="pres">
      <dgm:prSet presAssocID="{F65E50BD-F749-4689-8EDC-C5DE1057ED82}" presName="hierRoot2" presStyleCnt="0">
        <dgm:presLayoutVars>
          <dgm:hierBranch val="init"/>
        </dgm:presLayoutVars>
      </dgm:prSet>
      <dgm:spPr/>
    </dgm:pt>
    <dgm:pt modelId="{1AE21C90-6F10-403F-82AA-ABBF17946A07}" type="pres">
      <dgm:prSet presAssocID="{F65E50BD-F749-4689-8EDC-C5DE1057ED82}" presName="rootComposite2" presStyleCnt="0"/>
      <dgm:spPr/>
    </dgm:pt>
    <dgm:pt modelId="{519662BD-C3D1-42B9-8FE6-3EF30936B077}" type="pres">
      <dgm:prSet presAssocID="{F65E50BD-F749-4689-8EDC-C5DE1057ED82}" presName="rootText2" presStyleLbl="alignAcc1" presStyleIdx="0" presStyleCnt="0">
        <dgm:presLayoutVars>
          <dgm:chPref val="3"/>
        </dgm:presLayoutVars>
      </dgm:prSet>
      <dgm:spPr/>
    </dgm:pt>
    <dgm:pt modelId="{99D23093-CBF9-4290-BA60-E6CB15D91F28}" type="pres">
      <dgm:prSet presAssocID="{F65E50BD-F749-4689-8EDC-C5DE1057ED82}" presName="topArc2" presStyleLbl="parChTrans1D1" presStyleIdx="4" presStyleCnt="8"/>
      <dgm:spPr/>
    </dgm:pt>
    <dgm:pt modelId="{F6E6773C-E900-47E3-AF76-2251107BB357}" type="pres">
      <dgm:prSet presAssocID="{F65E50BD-F749-4689-8EDC-C5DE1057ED82}" presName="bottomArc2" presStyleLbl="parChTrans1D1" presStyleIdx="5" presStyleCnt="8"/>
      <dgm:spPr/>
    </dgm:pt>
    <dgm:pt modelId="{8FD96171-CE83-4959-9408-A537B0797D9D}" type="pres">
      <dgm:prSet presAssocID="{F65E50BD-F749-4689-8EDC-C5DE1057ED82}" presName="topConnNode2" presStyleLbl="node2" presStyleIdx="0" presStyleCnt="0"/>
      <dgm:spPr/>
    </dgm:pt>
    <dgm:pt modelId="{118C2EC2-2DBA-4C8B-88D8-28862D3F671C}" type="pres">
      <dgm:prSet presAssocID="{F65E50BD-F749-4689-8EDC-C5DE1057ED82}" presName="hierChild4" presStyleCnt="0"/>
      <dgm:spPr/>
    </dgm:pt>
    <dgm:pt modelId="{5650F520-9D6C-4801-8F27-3B12A84D0F57}" type="pres">
      <dgm:prSet presAssocID="{F65E50BD-F749-4689-8EDC-C5DE1057ED82}" presName="hierChild5" presStyleCnt="0"/>
      <dgm:spPr/>
    </dgm:pt>
    <dgm:pt modelId="{ECC1226E-D372-4FD7-83A0-FF84EF46F66D}" type="pres">
      <dgm:prSet presAssocID="{04DDF5A3-A844-4F76-95FD-18B6FFAAD111}" presName="Name28" presStyleLbl="parChTrans1D2" presStyleIdx="2" presStyleCnt="3"/>
      <dgm:spPr/>
    </dgm:pt>
    <dgm:pt modelId="{C67BD18D-F06E-4ECE-8D67-5313AB0B2D8F}" type="pres">
      <dgm:prSet presAssocID="{C4A6A595-0718-40BA-8861-6A5748BF518B}" presName="hierRoot2" presStyleCnt="0">
        <dgm:presLayoutVars>
          <dgm:hierBranch val="init"/>
        </dgm:presLayoutVars>
      </dgm:prSet>
      <dgm:spPr/>
    </dgm:pt>
    <dgm:pt modelId="{AC792CB9-4B60-43AF-BB34-6ED2C637429C}" type="pres">
      <dgm:prSet presAssocID="{C4A6A595-0718-40BA-8861-6A5748BF518B}" presName="rootComposite2" presStyleCnt="0"/>
      <dgm:spPr/>
    </dgm:pt>
    <dgm:pt modelId="{69B912AF-8234-4F96-AE26-57BD2BDCB49E}" type="pres">
      <dgm:prSet presAssocID="{C4A6A595-0718-40BA-8861-6A5748BF518B}" presName="rootText2" presStyleLbl="alignAcc1" presStyleIdx="0" presStyleCnt="0">
        <dgm:presLayoutVars>
          <dgm:chPref val="3"/>
        </dgm:presLayoutVars>
      </dgm:prSet>
      <dgm:spPr/>
    </dgm:pt>
    <dgm:pt modelId="{44FC2897-939E-4A02-9A00-1B215D1A947A}" type="pres">
      <dgm:prSet presAssocID="{C4A6A595-0718-40BA-8861-6A5748BF518B}" presName="topArc2" presStyleLbl="parChTrans1D1" presStyleIdx="6" presStyleCnt="8"/>
      <dgm:spPr/>
    </dgm:pt>
    <dgm:pt modelId="{BE33302A-D448-4E79-A8C1-A8365C9682B2}" type="pres">
      <dgm:prSet presAssocID="{C4A6A595-0718-40BA-8861-6A5748BF518B}" presName="bottomArc2" presStyleLbl="parChTrans1D1" presStyleIdx="7" presStyleCnt="8"/>
      <dgm:spPr/>
    </dgm:pt>
    <dgm:pt modelId="{A9206445-EBE4-4626-A8C6-F428B3BF7CDE}" type="pres">
      <dgm:prSet presAssocID="{C4A6A595-0718-40BA-8861-6A5748BF518B}" presName="topConnNode2" presStyleLbl="node2" presStyleIdx="0" presStyleCnt="0"/>
      <dgm:spPr/>
    </dgm:pt>
    <dgm:pt modelId="{E2DE4436-B8B0-42AB-A7BF-6D72797C79A0}" type="pres">
      <dgm:prSet presAssocID="{C4A6A595-0718-40BA-8861-6A5748BF518B}" presName="hierChild4" presStyleCnt="0"/>
      <dgm:spPr/>
    </dgm:pt>
    <dgm:pt modelId="{7533A51F-4D5F-4278-95A3-387309557C13}" type="pres">
      <dgm:prSet presAssocID="{C4A6A595-0718-40BA-8861-6A5748BF518B}" presName="hierChild5" presStyleCnt="0"/>
      <dgm:spPr/>
    </dgm:pt>
    <dgm:pt modelId="{A2147C29-7E5E-4478-B5CD-DF09ECE78A97}" type="pres">
      <dgm:prSet presAssocID="{84ACF5F9-5109-4391-BDA0-B1549EF89861}" presName="hierChild3" presStyleCnt="0"/>
      <dgm:spPr/>
    </dgm:pt>
  </dgm:ptLst>
  <dgm:cxnLst>
    <dgm:cxn modelId="{AF9A2011-99AD-4FD2-9E00-9ADBC57FC72C}" type="presOf" srcId="{04DDF5A3-A844-4F76-95FD-18B6FFAAD111}" destId="{ECC1226E-D372-4FD7-83A0-FF84EF46F66D}" srcOrd="0" destOrd="0" presId="urn:microsoft.com/office/officeart/2008/layout/HalfCircleOrganizationChart"/>
    <dgm:cxn modelId="{50C2EC18-3AFB-4D52-A989-D391412C9B37}" srcId="{84ACF5F9-5109-4391-BDA0-B1549EF89861}" destId="{F65E50BD-F749-4689-8EDC-C5DE1057ED82}" srcOrd="1" destOrd="0" parTransId="{59B955F7-4D27-4737-ACD0-FFDEB8A0092B}" sibTransId="{3B3D5BC5-BC7E-43A2-9F99-58A1456A7B59}"/>
    <dgm:cxn modelId="{828C171F-0862-4D5A-97D5-1C60D6F8116A}" srcId="{84ACF5F9-5109-4391-BDA0-B1549EF89861}" destId="{F03659A7-3E27-4309-8B7B-7D192E2BC8EE}" srcOrd="0" destOrd="0" parTransId="{8F621807-18AD-4827-AFDE-8B2DEE7D04A6}" sibTransId="{1610DA0B-C5FE-4773-8781-0B62D3B228AD}"/>
    <dgm:cxn modelId="{FA8D8B36-2D6E-4028-B40E-10919B39CBA0}" type="presOf" srcId="{F65E50BD-F749-4689-8EDC-C5DE1057ED82}" destId="{519662BD-C3D1-42B9-8FE6-3EF30936B077}" srcOrd="0" destOrd="0" presId="urn:microsoft.com/office/officeart/2008/layout/HalfCircleOrganizationChart"/>
    <dgm:cxn modelId="{99FB9F43-E144-476D-B497-001ADC3B284D}" type="presOf" srcId="{C4A6A595-0718-40BA-8861-6A5748BF518B}" destId="{A9206445-EBE4-4626-A8C6-F428B3BF7CDE}" srcOrd="1" destOrd="0" presId="urn:microsoft.com/office/officeart/2008/layout/HalfCircleOrganizationChart"/>
    <dgm:cxn modelId="{E4CB024C-277B-4F33-8432-8284B1351F0C}" type="presOf" srcId="{59B955F7-4D27-4737-ACD0-FFDEB8A0092B}" destId="{83570466-E8DC-4723-87D1-20B9A2391A1A}" srcOrd="0" destOrd="0" presId="urn:microsoft.com/office/officeart/2008/layout/HalfCircleOrganizationChart"/>
    <dgm:cxn modelId="{EDF29E4F-61EA-4CAF-9653-390FC41793B6}" srcId="{F650C1EE-3E7C-4A44-B597-EAC3A1411CCE}" destId="{84ACF5F9-5109-4391-BDA0-B1549EF89861}" srcOrd="0" destOrd="0" parTransId="{325EE749-4686-4B27-86CB-076EBA4CA0CF}" sibTransId="{AF1CE610-35E8-4701-BAFA-EE3C3466B5F2}"/>
    <dgm:cxn modelId="{E6C86358-5C21-4089-93B3-CA41B2920F52}" type="presOf" srcId="{F65E50BD-F749-4689-8EDC-C5DE1057ED82}" destId="{8FD96171-CE83-4959-9408-A537B0797D9D}" srcOrd="1" destOrd="0" presId="urn:microsoft.com/office/officeart/2008/layout/HalfCircleOrganizationChart"/>
    <dgm:cxn modelId="{6D762385-FACC-4890-8696-EEC341F483C3}" type="presOf" srcId="{F03659A7-3E27-4309-8B7B-7D192E2BC8EE}" destId="{FAA1BC75-64B8-443D-A8B0-2EFCEE9732BB}" srcOrd="1" destOrd="0" presId="urn:microsoft.com/office/officeart/2008/layout/HalfCircleOrganizationChart"/>
    <dgm:cxn modelId="{3F74E3B0-8012-4B00-A97F-94F3CF1C84E7}" type="presOf" srcId="{F03659A7-3E27-4309-8B7B-7D192E2BC8EE}" destId="{8343E545-433E-4111-A342-F05E45EC9488}" srcOrd="0" destOrd="0" presId="urn:microsoft.com/office/officeart/2008/layout/HalfCircleOrganizationChart"/>
    <dgm:cxn modelId="{6FAC48B2-00A1-4D16-8579-D25C0C9815B4}" type="presOf" srcId="{84ACF5F9-5109-4391-BDA0-B1549EF89861}" destId="{7529E411-0177-4CDF-935F-9601924507AB}" srcOrd="1" destOrd="0" presId="urn:microsoft.com/office/officeart/2008/layout/HalfCircleOrganizationChart"/>
    <dgm:cxn modelId="{95FD23BF-950E-4962-A8E1-1F6BFA16ABA3}" type="presOf" srcId="{F650C1EE-3E7C-4A44-B597-EAC3A1411CCE}" destId="{F769CA91-6A48-4473-8D95-8BAC93BA3119}" srcOrd="0" destOrd="0" presId="urn:microsoft.com/office/officeart/2008/layout/HalfCircleOrganizationChart"/>
    <dgm:cxn modelId="{7E5CA7CB-72CC-4B3F-987D-3300C19AA835}" type="presOf" srcId="{84ACF5F9-5109-4391-BDA0-B1549EF89861}" destId="{18601C81-AA9B-46A9-9102-0D4FA44BB434}" srcOrd="0" destOrd="0" presId="urn:microsoft.com/office/officeart/2008/layout/HalfCircleOrganizationChart"/>
    <dgm:cxn modelId="{D61AC4CC-0B83-44C3-A2C7-0DEB34D4A334}" srcId="{84ACF5F9-5109-4391-BDA0-B1549EF89861}" destId="{C4A6A595-0718-40BA-8861-6A5748BF518B}" srcOrd="2" destOrd="0" parTransId="{04DDF5A3-A844-4F76-95FD-18B6FFAAD111}" sibTransId="{D8186ACE-3588-48DE-B80D-2C82336BDC3F}"/>
    <dgm:cxn modelId="{5BF87FD4-1D19-41D9-B8F8-2D8984737250}" type="presOf" srcId="{C4A6A595-0718-40BA-8861-6A5748BF518B}" destId="{69B912AF-8234-4F96-AE26-57BD2BDCB49E}" srcOrd="0" destOrd="0" presId="urn:microsoft.com/office/officeart/2008/layout/HalfCircleOrganizationChart"/>
    <dgm:cxn modelId="{8C4BF8F0-FED5-4A46-88F7-12BAE26E4FD2}" type="presOf" srcId="{8F621807-18AD-4827-AFDE-8B2DEE7D04A6}" destId="{890C95E5-49D2-4CAC-9AF1-53EA16C767F1}" srcOrd="0" destOrd="0" presId="urn:microsoft.com/office/officeart/2008/layout/HalfCircleOrganizationChart"/>
    <dgm:cxn modelId="{1A13F2BA-8AEB-4BF5-908D-E790C8FB68C5}" type="presParOf" srcId="{F769CA91-6A48-4473-8D95-8BAC93BA3119}" destId="{9338B869-3D9E-41F2-81D1-93F6627EABA0}" srcOrd="0" destOrd="0" presId="urn:microsoft.com/office/officeart/2008/layout/HalfCircleOrganizationChart"/>
    <dgm:cxn modelId="{D69AED04-ABBE-4D5A-A2BD-2464ED5F2E8E}" type="presParOf" srcId="{9338B869-3D9E-41F2-81D1-93F6627EABA0}" destId="{C7A4E847-B4EA-477A-B67E-51239F4D81AA}" srcOrd="0" destOrd="0" presId="urn:microsoft.com/office/officeart/2008/layout/HalfCircleOrganizationChart"/>
    <dgm:cxn modelId="{F3AD85F5-D5C7-4822-8C8C-3EF0DE1B602D}" type="presParOf" srcId="{C7A4E847-B4EA-477A-B67E-51239F4D81AA}" destId="{18601C81-AA9B-46A9-9102-0D4FA44BB434}" srcOrd="0" destOrd="0" presId="urn:microsoft.com/office/officeart/2008/layout/HalfCircleOrganizationChart"/>
    <dgm:cxn modelId="{491AE4BE-6408-4F0B-82FD-FCB16FA79BF7}" type="presParOf" srcId="{C7A4E847-B4EA-477A-B67E-51239F4D81AA}" destId="{4CAA077C-FF4E-4F4E-84B6-1B0BBFFB45D2}" srcOrd="1" destOrd="0" presId="urn:microsoft.com/office/officeart/2008/layout/HalfCircleOrganizationChart"/>
    <dgm:cxn modelId="{300DBDEF-E8AE-4C87-8D72-8E0CFC7411A0}" type="presParOf" srcId="{C7A4E847-B4EA-477A-B67E-51239F4D81AA}" destId="{A9894CF5-F0BC-4557-BC90-2A4301C9331A}" srcOrd="2" destOrd="0" presId="urn:microsoft.com/office/officeart/2008/layout/HalfCircleOrganizationChart"/>
    <dgm:cxn modelId="{BC55EBA9-A9AE-4499-8BB2-610378AFB74F}" type="presParOf" srcId="{C7A4E847-B4EA-477A-B67E-51239F4D81AA}" destId="{7529E411-0177-4CDF-935F-9601924507AB}" srcOrd="3" destOrd="0" presId="urn:microsoft.com/office/officeart/2008/layout/HalfCircleOrganizationChart"/>
    <dgm:cxn modelId="{EEED1608-B7E0-4BCC-BCB3-D08B7882C409}" type="presParOf" srcId="{9338B869-3D9E-41F2-81D1-93F6627EABA0}" destId="{B6A75786-D943-4489-AF48-957993BBBDEE}" srcOrd="1" destOrd="0" presId="urn:microsoft.com/office/officeart/2008/layout/HalfCircleOrganizationChart"/>
    <dgm:cxn modelId="{A55634E1-6BF4-4C78-AB69-E310FD8A82DE}" type="presParOf" srcId="{B6A75786-D943-4489-AF48-957993BBBDEE}" destId="{890C95E5-49D2-4CAC-9AF1-53EA16C767F1}" srcOrd="0" destOrd="0" presId="urn:microsoft.com/office/officeart/2008/layout/HalfCircleOrganizationChart"/>
    <dgm:cxn modelId="{8B191AED-BD3C-460F-BAC2-BC41E80E3E1A}" type="presParOf" srcId="{B6A75786-D943-4489-AF48-957993BBBDEE}" destId="{0C7BD3E4-014A-4734-86CA-4AAE8EF9B353}" srcOrd="1" destOrd="0" presId="urn:microsoft.com/office/officeart/2008/layout/HalfCircleOrganizationChart"/>
    <dgm:cxn modelId="{11F29754-EDB1-41B5-8E3F-F677438AAD05}" type="presParOf" srcId="{0C7BD3E4-014A-4734-86CA-4AAE8EF9B353}" destId="{746D74EC-8182-44E0-9450-5E3B36A9BF1D}" srcOrd="0" destOrd="0" presId="urn:microsoft.com/office/officeart/2008/layout/HalfCircleOrganizationChart"/>
    <dgm:cxn modelId="{C98DA3C6-5C87-4303-9A02-2DFD446D36E9}" type="presParOf" srcId="{746D74EC-8182-44E0-9450-5E3B36A9BF1D}" destId="{8343E545-433E-4111-A342-F05E45EC9488}" srcOrd="0" destOrd="0" presId="urn:microsoft.com/office/officeart/2008/layout/HalfCircleOrganizationChart"/>
    <dgm:cxn modelId="{84F3E243-7367-46F1-B647-56B7F0CF0CA9}" type="presParOf" srcId="{746D74EC-8182-44E0-9450-5E3B36A9BF1D}" destId="{A0543DE3-D7AD-4A25-848F-7E9466BF14A7}" srcOrd="1" destOrd="0" presId="urn:microsoft.com/office/officeart/2008/layout/HalfCircleOrganizationChart"/>
    <dgm:cxn modelId="{F57A557B-2056-4880-B121-A48ECF299585}" type="presParOf" srcId="{746D74EC-8182-44E0-9450-5E3B36A9BF1D}" destId="{77026112-3F0F-43C4-AA11-85193D6325D8}" srcOrd="2" destOrd="0" presId="urn:microsoft.com/office/officeart/2008/layout/HalfCircleOrganizationChart"/>
    <dgm:cxn modelId="{F2FF5585-F4FA-4166-B894-261616A29607}" type="presParOf" srcId="{746D74EC-8182-44E0-9450-5E3B36A9BF1D}" destId="{FAA1BC75-64B8-443D-A8B0-2EFCEE9732BB}" srcOrd="3" destOrd="0" presId="urn:microsoft.com/office/officeart/2008/layout/HalfCircleOrganizationChart"/>
    <dgm:cxn modelId="{5AE6FF88-7A1D-4ABF-830E-2AC7BE5209C7}" type="presParOf" srcId="{0C7BD3E4-014A-4734-86CA-4AAE8EF9B353}" destId="{563AB4FF-6AA7-4951-BD3A-10E504F8A9F8}" srcOrd="1" destOrd="0" presId="urn:microsoft.com/office/officeart/2008/layout/HalfCircleOrganizationChart"/>
    <dgm:cxn modelId="{7081E1D9-610E-4195-AF93-FEF8F372DAA1}" type="presParOf" srcId="{0C7BD3E4-014A-4734-86CA-4AAE8EF9B353}" destId="{D53734B1-2006-46F3-AE8A-AFE225F8EBD7}" srcOrd="2" destOrd="0" presId="urn:microsoft.com/office/officeart/2008/layout/HalfCircleOrganizationChart"/>
    <dgm:cxn modelId="{3C9CD4D4-73F3-44E6-960D-E3C55350BD4D}" type="presParOf" srcId="{B6A75786-D943-4489-AF48-957993BBBDEE}" destId="{83570466-E8DC-4723-87D1-20B9A2391A1A}" srcOrd="2" destOrd="0" presId="urn:microsoft.com/office/officeart/2008/layout/HalfCircleOrganizationChart"/>
    <dgm:cxn modelId="{5BBE384E-E3AE-4626-9401-0537CBE10DA6}" type="presParOf" srcId="{B6A75786-D943-4489-AF48-957993BBBDEE}" destId="{623614D7-70B5-4CDA-9326-63B0ECDAD798}" srcOrd="3" destOrd="0" presId="urn:microsoft.com/office/officeart/2008/layout/HalfCircleOrganizationChart"/>
    <dgm:cxn modelId="{21DD2161-D2F0-45E3-ABC6-260576860562}" type="presParOf" srcId="{623614D7-70B5-4CDA-9326-63B0ECDAD798}" destId="{1AE21C90-6F10-403F-82AA-ABBF17946A07}" srcOrd="0" destOrd="0" presId="urn:microsoft.com/office/officeart/2008/layout/HalfCircleOrganizationChart"/>
    <dgm:cxn modelId="{A134CEBE-97A3-45BF-BA90-747208B02DF1}" type="presParOf" srcId="{1AE21C90-6F10-403F-82AA-ABBF17946A07}" destId="{519662BD-C3D1-42B9-8FE6-3EF30936B077}" srcOrd="0" destOrd="0" presId="urn:microsoft.com/office/officeart/2008/layout/HalfCircleOrganizationChart"/>
    <dgm:cxn modelId="{83243989-01C7-45B0-8848-42467A040EE2}" type="presParOf" srcId="{1AE21C90-6F10-403F-82AA-ABBF17946A07}" destId="{99D23093-CBF9-4290-BA60-E6CB15D91F28}" srcOrd="1" destOrd="0" presId="urn:microsoft.com/office/officeart/2008/layout/HalfCircleOrganizationChart"/>
    <dgm:cxn modelId="{CF9E4CE4-77BD-49E8-BB9E-363810318051}" type="presParOf" srcId="{1AE21C90-6F10-403F-82AA-ABBF17946A07}" destId="{F6E6773C-E900-47E3-AF76-2251107BB357}" srcOrd="2" destOrd="0" presId="urn:microsoft.com/office/officeart/2008/layout/HalfCircleOrganizationChart"/>
    <dgm:cxn modelId="{860AB855-C316-47B9-A16D-68738C21D8E6}" type="presParOf" srcId="{1AE21C90-6F10-403F-82AA-ABBF17946A07}" destId="{8FD96171-CE83-4959-9408-A537B0797D9D}" srcOrd="3" destOrd="0" presId="urn:microsoft.com/office/officeart/2008/layout/HalfCircleOrganizationChart"/>
    <dgm:cxn modelId="{F6178C4D-951E-4C46-8593-19FD32D798E8}" type="presParOf" srcId="{623614D7-70B5-4CDA-9326-63B0ECDAD798}" destId="{118C2EC2-2DBA-4C8B-88D8-28862D3F671C}" srcOrd="1" destOrd="0" presId="urn:microsoft.com/office/officeart/2008/layout/HalfCircleOrganizationChart"/>
    <dgm:cxn modelId="{F1CFACB1-4487-41A1-96A1-F726D657DC20}" type="presParOf" srcId="{623614D7-70B5-4CDA-9326-63B0ECDAD798}" destId="{5650F520-9D6C-4801-8F27-3B12A84D0F57}" srcOrd="2" destOrd="0" presId="urn:microsoft.com/office/officeart/2008/layout/HalfCircleOrganizationChart"/>
    <dgm:cxn modelId="{41CCA1FB-36F2-4086-AE31-A234A5EF3722}" type="presParOf" srcId="{B6A75786-D943-4489-AF48-957993BBBDEE}" destId="{ECC1226E-D372-4FD7-83A0-FF84EF46F66D}" srcOrd="4" destOrd="0" presId="urn:microsoft.com/office/officeart/2008/layout/HalfCircleOrganizationChart"/>
    <dgm:cxn modelId="{186DD44C-56F5-4ECF-AACE-5932C90B41C6}" type="presParOf" srcId="{B6A75786-D943-4489-AF48-957993BBBDEE}" destId="{C67BD18D-F06E-4ECE-8D67-5313AB0B2D8F}" srcOrd="5" destOrd="0" presId="urn:microsoft.com/office/officeart/2008/layout/HalfCircleOrganizationChart"/>
    <dgm:cxn modelId="{0946EE79-1A05-41C8-B082-D6E98D9DCF4E}" type="presParOf" srcId="{C67BD18D-F06E-4ECE-8D67-5313AB0B2D8F}" destId="{AC792CB9-4B60-43AF-BB34-6ED2C637429C}" srcOrd="0" destOrd="0" presId="urn:microsoft.com/office/officeart/2008/layout/HalfCircleOrganizationChart"/>
    <dgm:cxn modelId="{55104A9A-CDA8-4382-8335-630DBFA585AC}" type="presParOf" srcId="{AC792CB9-4B60-43AF-BB34-6ED2C637429C}" destId="{69B912AF-8234-4F96-AE26-57BD2BDCB49E}" srcOrd="0" destOrd="0" presId="urn:microsoft.com/office/officeart/2008/layout/HalfCircleOrganizationChart"/>
    <dgm:cxn modelId="{FEBF65F5-F340-49C3-B5CF-BB868BBDA50E}" type="presParOf" srcId="{AC792CB9-4B60-43AF-BB34-6ED2C637429C}" destId="{44FC2897-939E-4A02-9A00-1B215D1A947A}" srcOrd="1" destOrd="0" presId="urn:microsoft.com/office/officeart/2008/layout/HalfCircleOrganizationChart"/>
    <dgm:cxn modelId="{E1315041-291F-435F-A903-A6E5609B9C38}" type="presParOf" srcId="{AC792CB9-4B60-43AF-BB34-6ED2C637429C}" destId="{BE33302A-D448-4E79-A8C1-A8365C9682B2}" srcOrd="2" destOrd="0" presId="urn:microsoft.com/office/officeart/2008/layout/HalfCircleOrganizationChart"/>
    <dgm:cxn modelId="{D8F3DE71-7835-418D-AA0A-6A3A87A03F3C}" type="presParOf" srcId="{AC792CB9-4B60-43AF-BB34-6ED2C637429C}" destId="{A9206445-EBE4-4626-A8C6-F428B3BF7CDE}" srcOrd="3" destOrd="0" presId="urn:microsoft.com/office/officeart/2008/layout/HalfCircleOrganizationChart"/>
    <dgm:cxn modelId="{C92A40E3-4452-4A0B-AB8A-9E9DA5C37BAB}" type="presParOf" srcId="{C67BD18D-F06E-4ECE-8D67-5313AB0B2D8F}" destId="{E2DE4436-B8B0-42AB-A7BF-6D72797C79A0}" srcOrd="1" destOrd="0" presId="urn:microsoft.com/office/officeart/2008/layout/HalfCircleOrganizationChart"/>
    <dgm:cxn modelId="{D5395329-9869-47DC-B6B4-56AD38128F27}" type="presParOf" srcId="{C67BD18D-F06E-4ECE-8D67-5313AB0B2D8F}" destId="{7533A51F-4D5F-4278-95A3-387309557C13}" srcOrd="2" destOrd="0" presId="urn:microsoft.com/office/officeart/2008/layout/HalfCircleOrganizationChart"/>
    <dgm:cxn modelId="{74B90DCB-E39C-4AEA-8108-AF076DBC231D}" type="presParOf" srcId="{9338B869-3D9E-41F2-81D1-93F6627EABA0}" destId="{A2147C29-7E5E-4478-B5CD-DF09ECE78A97}"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F6619A-DF7A-49A6-ACEC-46C866D1DEA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F8FC15F5-F14E-4D9B-9228-ECC746B81507}">
      <dgm:prSet/>
      <dgm:spPr/>
      <dgm:t>
        <a:bodyPr/>
        <a:lstStyle/>
        <a:p>
          <a:pPr rtl="0"/>
          <a:r>
            <a:rPr lang="en-US" dirty="0">
              <a:latin typeface="Arial Rounded MT Bold" panose="020F0704030504030204" pitchFamily="34" charset="0"/>
            </a:rPr>
            <a:t>Indications for Dual X-Ray Absorptiometry (DXA) </a:t>
          </a:r>
          <a:endParaRPr lang="ar-IQ" dirty="0">
            <a:latin typeface="Arial Rounded MT Bold" panose="020F0704030504030204" pitchFamily="34" charset="0"/>
          </a:endParaRPr>
        </a:p>
      </dgm:t>
    </dgm:pt>
    <dgm:pt modelId="{0A34E07B-DAA5-46EC-A076-A45237447A29}" type="parTrans" cxnId="{2D4F47FC-02C0-4D54-9736-A28B464BFCF2}">
      <dgm:prSet/>
      <dgm:spPr/>
      <dgm:t>
        <a:bodyPr/>
        <a:lstStyle/>
        <a:p>
          <a:endParaRPr lang="en-US"/>
        </a:p>
      </dgm:t>
    </dgm:pt>
    <dgm:pt modelId="{E11E1895-B9C6-4214-9168-E44A5DA3EE82}" type="sibTrans" cxnId="{2D4F47FC-02C0-4D54-9736-A28B464BFCF2}">
      <dgm:prSet/>
      <dgm:spPr/>
      <dgm:t>
        <a:bodyPr/>
        <a:lstStyle/>
        <a:p>
          <a:endParaRPr lang="en-US"/>
        </a:p>
      </dgm:t>
    </dgm:pt>
    <dgm:pt modelId="{396FE8DC-2B49-493C-8CCB-ED8A2DE01A32}">
      <dgm:prSet/>
      <dgm:spPr/>
      <dgm:t>
        <a:bodyPr/>
        <a:lstStyle/>
        <a:p>
          <a:pPr rtl="0"/>
          <a:r>
            <a:rPr lang="en-US" dirty="0">
              <a:latin typeface="Arial Rounded MT Bold" panose="020F0704030504030204" pitchFamily="34" charset="0"/>
            </a:rPr>
            <a:t>Low-trauma fracture, age &gt;50 years</a:t>
          </a:r>
          <a:endParaRPr lang="ar-IQ" dirty="0">
            <a:latin typeface="Arial Rounded MT Bold" panose="020F0704030504030204" pitchFamily="34" charset="0"/>
          </a:endParaRPr>
        </a:p>
      </dgm:t>
    </dgm:pt>
    <dgm:pt modelId="{2A58ED0C-E09F-445D-8758-A0B88CFFF2FF}" type="parTrans" cxnId="{715A0E1B-4B95-43CE-9D62-CA0052C1D3E3}">
      <dgm:prSet/>
      <dgm:spPr/>
      <dgm:t>
        <a:bodyPr/>
        <a:lstStyle/>
        <a:p>
          <a:endParaRPr lang="en-US"/>
        </a:p>
      </dgm:t>
    </dgm:pt>
    <dgm:pt modelId="{F0D2C349-6346-4668-ADB7-3DD0FA4568BE}" type="sibTrans" cxnId="{715A0E1B-4B95-43CE-9D62-CA0052C1D3E3}">
      <dgm:prSet/>
      <dgm:spPr/>
      <dgm:t>
        <a:bodyPr/>
        <a:lstStyle/>
        <a:p>
          <a:endParaRPr lang="en-US"/>
        </a:p>
      </dgm:t>
    </dgm:pt>
    <dgm:pt modelId="{CF13CEB6-5346-4530-8EA3-B1A8099A6100}">
      <dgm:prSet/>
      <dgm:spPr/>
      <dgm:t>
        <a:bodyPr/>
        <a:lstStyle/>
        <a:p>
          <a:pPr rtl="0"/>
          <a:r>
            <a:rPr lang="en-US" dirty="0">
              <a:latin typeface="Arial Rounded MT Bold" panose="020F0704030504030204" pitchFamily="34" charset="0"/>
            </a:rPr>
            <a:t>Clinical risk factors and 10-year fracture risk &gt;10%</a:t>
          </a:r>
          <a:endParaRPr lang="ar-IQ" dirty="0">
            <a:latin typeface="Arial Rounded MT Bold" panose="020F0704030504030204" pitchFamily="34" charset="0"/>
          </a:endParaRPr>
        </a:p>
      </dgm:t>
    </dgm:pt>
    <dgm:pt modelId="{6E77B142-76F9-4635-AD7A-BE21A7C74C81}" type="parTrans" cxnId="{0675F54E-6705-42FB-BDEA-1E5C014C4B0D}">
      <dgm:prSet/>
      <dgm:spPr/>
      <dgm:t>
        <a:bodyPr/>
        <a:lstStyle/>
        <a:p>
          <a:endParaRPr lang="en-US"/>
        </a:p>
      </dgm:t>
    </dgm:pt>
    <dgm:pt modelId="{871C23A8-09DA-40B9-B980-861521EAAE14}" type="sibTrans" cxnId="{0675F54E-6705-42FB-BDEA-1E5C014C4B0D}">
      <dgm:prSet/>
      <dgm:spPr/>
      <dgm:t>
        <a:bodyPr/>
        <a:lstStyle/>
        <a:p>
          <a:endParaRPr lang="en-US"/>
        </a:p>
      </dgm:t>
    </dgm:pt>
    <dgm:pt modelId="{BCF64032-3526-44EF-AD45-96789694E2C5}">
      <dgm:prSet/>
      <dgm:spPr/>
      <dgm:t>
        <a:bodyPr/>
        <a:lstStyle/>
        <a:p>
          <a:pPr rtl="0"/>
          <a:r>
            <a:rPr lang="en-US" dirty="0">
              <a:latin typeface="Arial Rounded MT Bold" panose="020F0704030504030204" pitchFamily="34" charset="0"/>
            </a:rPr>
            <a:t>Glucocorticoid therapy*</a:t>
          </a:r>
          <a:endParaRPr lang="ar-IQ" dirty="0">
            <a:latin typeface="Arial Rounded MT Bold" panose="020F0704030504030204" pitchFamily="34" charset="0"/>
          </a:endParaRPr>
        </a:p>
      </dgm:t>
    </dgm:pt>
    <dgm:pt modelId="{099CA40B-A89C-4FB1-9136-CF16F3646195}" type="parTrans" cxnId="{75603333-7A61-4B57-A900-68B60F9F4437}">
      <dgm:prSet/>
      <dgm:spPr/>
      <dgm:t>
        <a:bodyPr/>
        <a:lstStyle/>
        <a:p>
          <a:endParaRPr lang="en-US"/>
        </a:p>
      </dgm:t>
    </dgm:pt>
    <dgm:pt modelId="{CC2F5A73-CBD8-4918-A6CA-355FDE51B4AB}" type="sibTrans" cxnId="{75603333-7A61-4B57-A900-68B60F9F4437}">
      <dgm:prSet/>
      <dgm:spPr/>
      <dgm:t>
        <a:bodyPr/>
        <a:lstStyle/>
        <a:p>
          <a:endParaRPr lang="en-US"/>
        </a:p>
      </dgm:t>
    </dgm:pt>
    <dgm:pt modelId="{62AFC5B8-5B8F-4052-8F62-EE640DD37CA6}">
      <dgm:prSet/>
      <dgm:spPr/>
      <dgm:t>
        <a:bodyPr/>
        <a:lstStyle/>
        <a:p>
          <a:pPr rtl="0"/>
          <a:r>
            <a:rPr lang="en-US" dirty="0">
              <a:latin typeface="Arial Rounded MT Bold" panose="020F0704030504030204" pitchFamily="34" charset="0"/>
            </a:rPr>
            <a:t>Assessment of response of osteoporosis to treatment</a:t>
          </a:r>
          <a:endParaRPr lang="ar-IQ" dirty="0">
            <a:latin typeface="Arial Rounded MT Bold" panose="020F0704030504030204" pitchFamily="34" charset="0"/>
          </a:endParaRPr>
        </a:p>
      </dgm:t>
    </dgm:pt>
    <dgm:pt modelId="{F3530579-35DF-4B5F-800A-8A3DD1267B25}" type="parTrans" cxnId="{53755189-9992-4253-B2AD-8239AD45A63C}">
      <dgm:prSet/>
      <dgm:spPr/>
      <dgm:t>
        <a:bodyPr/>
        <a:lstStyle/>
        <a:p>
          <a:endParaRPr lang="en-US"/>
        </a:p>
      </dgm:t>
    </dgm:pt>
    <dgm:pt modelId="{83CFD070-FD02-4A09-BC85-B4EC63FD0B5D}" type="sibTrans" cxnId="{53755189-9992-4253-B2AD-8239AD45A63C}">
      <dgm:prSet/>
      <dgm:spPr/>
      <dgm:t>
        <a:bodyPr/>
        <a:lstStyle/>
        <a:p>
          <a:endParaRPr lang="en-US"/>
        </a:p>
      </dgm:t>
    </dgm:pt>
    <dgm:pt modelId="{D303F002-403C-4E7D-ABD9-273E8FBD3FDB}">
      <dgm:prSet/>
      <dgm:spPr/>
      <dgm:t>
        <a:bodyPr/>
        <a:lstStyle/>
        <a:p>
          <a:pPr rtl="0"/>
          <a:r>
            <a:rPr lang="en-US">
              <a:latin typeface="Arial Rounded MT Bold" panose="020F0704030504030204" pitchFamily="34" charset="0"/>
            </a:rPr>
            <a:t>Assessment of progression of osteopenia to osteoporosis</a:t>
          </a:r>
          <a:endParaRPr lang="ar-IQ">
            <a:latin typeface="Arial Rounded MT Bold" panose="020F0704030504030204" pitchFamily="34" charset="0"/>
          </a:endParaRPr>
        </a:p>
      </dgm:t>
    </dgm:pt>
    <dgm:pt modelId="{CD04F1DB-4114-4CC4-B3E6-91ACEFFC7A7E}" type="parTrans" cxnId="{4F2683F7-02CB-452B-9D3D-EA59CBD35B0A}">
      <dgm:prSet/>
      <dgm:spPr/>
      <dgm:t>
        <a:bodyPr/>
        <a:lstStyle/>
        <a:p>
          <a:endParaRPr lang="en-US"/>
        </a:p>
      </dgm:t>
    </dgm:pt>
    <dgm:pt modelId="{F8008F07-6F43-4776-900A-CD7E7EFDF27A}" type="sibTrans" cxnId="{4F2683F7-02CB-452B-9D3D-EA59CBD35B0A}">
      <dgm:prSet/>
      <dgm:spPr/>
      <dgm:t>
        <a:bodyPr/>
        <a:lstStyle/>
        <a:p>
          <a:endParaRPr lang="en-US"/>
        </a:p>
      </dgm:t>
    </dgm:pt>
    <dgm:pt modelId="{65F89B08-EFAF-496E-8D7D-0130B438B1F2}">
      <dgm:prSet/>
      <dgm:spPr/>
      <dgm:t>
        <a:bodyPr/>
        <a:lstStyle/>
        <a:p>
          <a:pPr rtl="0"/>
          <a:r>
            <a:rPr lang="en-US" dirty="0">
              <a:latin typeface="Arial Rounded MT Bold" panose="020F0704030504030204" pitchFamily="34" charset="0"/>
            </a:rPr>
            <a:t>Age &lt;50 years and very strong risk factors for osteoporosis</a:t>
          </a:r>
          <a:endParaRPr lang="ar-IQ" dirty="0">
            <a:latin typeface="Arial Rounded MT Bold" panose="020F0704030504030204" pitchFamily="34" charset="0"/>
          </a:endParaRPr>
        </a:p>
      </dgm:t>
    </dgm:pt>
    <dgm:pt modelId="{D3993B65-9072-447B-8705-EDE99D6316AC}" type="parTrans" cxnId="{5F0341CF-5E2E-46A1-B654-EE56ED94227B}">
      <dgm:prSet/>
      <dgm:spPr/>
      <dgm:t>
        <a:bodyPr/>
        <a:lstStyle/>
        <a:p>
          <a:endParaRPr lang="en-US"/>
        </a:p>
      </dgm:t>
    </dgm:pt>
    <dgm:pt modelId="{C26DD553-2294-4465-9A02-FA39487F5D7A}" type="sibTrans" cxnId="{5F0341CF-5E2E-46A1-B654-EE56ED94227B}">
      <dgm:prSet/>
      <dgm:spPr/>
      <dgm:t>
        <a:bodyPr/>
        <a:lstStyle/>
        <a:p>
          <a:endParaRPr lang="en-US"/>
        </a:p>
      </dgm:t>
    </dgm:pt>
    <dgm:pt modelId="{EBC0CC7A-08AC-468D-93CB-15BF0DBCD6FD}" type="pres">
      <dgm:prSet presAssocID="{B8F6619A-DF7A-49A6-ACEC-46C866D1DEAA}" presName="linear" presStyleCnt="0">
        <dgm:presLayoutVars>
          <dgm:animLvl val="lvl"/>
          <dgm:resizeHandles val="exact"/>
        </dgm:presLayoutVars>
      </dgm:prSet>
      <dgm:spPr/>
    </dgm:pt>
    <dgm:pt modelId="{B2E661D5-822F-4E9D-9CFA-72B14217C085}" type="pres">
      <dgm:prSet presAssocID="{F8FC15F5-F14E-4D9B-9228-ECC746B81507}" presName="parentText" presStyleLbl="node1" presStyleIdx="0" presStyleCnt="1">
        <dgm:presLayoutVars>
          <dgm:chMax val="0"/>
          <dgm:bulletEnabled val="1"/>
        </dgm:presLayoutVars>
      </dgm:prSet>
      <dgm:spPr/>
    </dgm:pt>
    <dgm:pt modelId="{089C5F39-1529-4BEF-8B11-32FCB5E164EA}" type="pres">
      <dgm:prSet presAssocID="{F8FC15F5-F14E-4D9B-9228-ECC746B81507}" presName="childText" presStyleLbl="revTx" presStyleIdx="0" presStyleCnt="1">
        <dgm:presLayoutVars>
          <dgm:bulletEnabled val="1"/>
        </dgm:presLayoutVars>
      </dgm:prSet>
      <dgm:spPr/>
    </dgm:pt>
  </dgm:ptLst>
  <dgm:cxnLst>
    <dgm:cxn modelId="{03BE770B-CE83-4ED1-9FFE-1D13CFA6EE88}" type="presOf" srcId="{B8F6619A-DF7A-49A6-ACEC-46C866D1DEAA}" destId="{EBC0CC7A-08AC-468D-93CB-15BF0DBCD6FD}" srcOrd="0" destOrd="0" presId="urn:microsoft.com/office/officeart/2005/8/layout/vList2"/>
    <dgm:cxn modelId="{715A0E1B-4B95-43CE-9D62-CA0052C1D3E3}" srcId="{F8FC15F5-F14E-4D9B-9228-ECC746B81507}" destId="{396FE8DC-2B49-493C-8CCB-ED8A2DE01A32}" srcOrd="0" destOrd="0" parTransId="{2A58ED0C-E09F-445D-8758-A0B88CFFF2FF}" sibTransId="{F0D2C349-6346-4668-ADB7-3DD0FA4568BE}"/>
    <dgm:cxn modelId="{F87CF724-8157-411B-A505-0D43B13E7CE6}" type="presOf" srcId="{D303F002-403C-4E7D-ABD9-273E8FBD3FDB}" destId="{089C5F39-1529-4BEF-8B11-32FCB5E164EA}" srcOrd="0" destOrd="4" presId="urn:microsoft.com/office/officeart/2005/8/layout/vList2"/>
    <dgm:cxn modelId="{75603333-7A61-4B57-A900-68B60F9F4437}" srcId="{F8FC15F5-F14E-4D9B-9228-ECC746B81507}" destId="{BCF64032-3526-44EF-AD45-96789694E2C5}" srcOrd="2" destOrd="0" parTransId="{099CA40B-A89C-4FB1-9136-CF16F3646195}" sibTransId="{CC2F5A73-CBD8-4918-A6CA-355FDE51B4AB}"/>
    <dgm:cxn modelId="{8B5F8A49-2712-430E-9B15-999CC4A965C0}" type="presOf" srcId="{F8FC15F5-F14E-4D9B-9228-ECC746B81507}" destId="{B2E661D5-822F-4E9D-9CFA-72B14217C085}" srcOrd="0" destOrd="0" presId="urn:microsoft.com/office/officeart/2005/8/layout/vList2"/>
    <dgm:cxn modelId="{0675F54E-6705-42FB-BDEA-1E5C014C4B0D}" srcId="{F8FC15F5-F14E-4D9B-9228-ECC746B81507}" destId="{CF13CEB6-5346-4530-8EA3-B1A8099A6100}" srcOrd="1" destOrd="0" parTransId="{6E77B142-76F9-4635-AD7A-BE21A7C74C81}" sibTransId="{871C23A8-09DA-40B9-B980-861521EAAE14}"/>
    <dgm:cxn modelId="{53755189-9992-4253-B2AD-8239AD45A63C}" srcId="{F8FC15F5-F14E-4D9B-9228-ECC746B81507}" destId="{62AFC5B8-5B8F-4052-8F62-EE640DD37CA6}" srcOrd="3" destOrd="0" parTransId="{F3530579-35DF-4B5F-800A-8A3DD1267B25}" sibTransId="{83CFD070-FD02-4A09-BC85-B4EC63FD0B5D}"/>
    <dgm:cxn modelId="{CFE3E097-92D5-4F64-9B52-F929ECA1DFB3}" type="presOf" srcId="{BCF64032-3526-44EF-AD45-96789694E2C5}" destId="{089C5F39-1529-4BEF-8B11-32FCB5E164EA}" srcOrd="0" destOrd="2" presId="urn:microsoft.com/office/officeart/2005/8/layout/vList2"/>
    <dgm:cxn modelId="{9D20C0B0-2A71-4CF5-936B-EB7F43E0732A}" type="presOf" srcId="{396FE8DC-2B49-493C-8CCB-ED8A2DE01A32}" destId="{089C5F39-1529-4BEF-8B11-32FCB5E164EA}" srcOrd="0" destOrd="0" presId="urn:microsoft.com/office/officeart/2005/8/layout/vList2"/>
    <dgm:cxn modelId="{4BD28CB9-5B72-4BA1-B98F-6BD4F2C9E5A2}" type="presOf" srcId="{CF13CEB6-5346-4530-8EA3-B1A8099A6100}" destId="{089C5F39-1529-4BEF-8B11-32FCB5E164EA}" srcOrd="0" destOrd="1" presId="urn:microsoft.com/office/officeart/2005/8/layout/vList2"/>
    <dgm:cxn modelId="{5F0341CF-5E2E-46A1-B654-EE56ED94227B}" srcId="{F8FC15F5-F14E-4D9B-9228-ECC746B81507}" destId="{65F89B08-EFAF-496E-8D7D-0130B438B1F2}" srcOrd="5" destOrd="0" parTransId="{D3993B65-9072-447B-8705-EDE99D6316AC}" sibTransId="{C26DD553-2294-4465-9A02-FA39487F5D7A}"/>
    <dgm:cxn modelId="{323375D4-7AC4-46A2-A60D-B1EBE264E372}" type="presOf" srcId="{62AFC5B8-5B8F-4052-8F62-EE640DD37CA6}" destId="{089C5F39-1529-4BEF-8B11-32FCB5E164EA}" srcOrd="0" destOrd="3" presId="urn:microsoft.com/office/officeart/2005/8/layout/vList2"/>
    <dgm:cxn modelId="{21A8EDE2-FFDE-45E5-9845-290376DE1EF4}" type="presOf" srcId="{65F89B08-EFAF-496E-8D7D-0130B438B1F2}" destId="{089C5F39-1529-4BEF-8B11-32FCB5E164EA}" srcOrd="0" destOrd="5" presId="urn:microsoft.com/office/officeart/2005/8/layout/vList2"/>
    <dgm:cxn modelId="{4F2683F7-02CB-452B-9D3D-EA59CBD35B0A}" srcId="{F8FC15F5-F14E-4D9B-9228-ECC746B81507}" destId="{D303F002-403C-4E7D-ABD9-273E8FBD3FDB}" srcOrd="4" destOrd="0" parTransId="{CD04F1DB-4114-4CC4-B3E6-91ACEFFC7A7E}" sibTransId="{F8008F07-6F43-4776-900A-CD7E7EFDF27A}"/>
    <dgm:cxn modelId="{2D4F47FC-02C0-4D54-9736-A28B464BFCF2}" srcId="{B8F6619A-DF7A-49A6-ACEC-46C866D1DEAA}" destId="{F8FC15F5-F14E-4D9B-9228-ECC746B81507}" srcOrd="0" destOrd="0" parTransId="{0A34E07B-DAA5-46EC-A076-A45237447A29}" sibTransId="{E11E1895-B9C6-4214-9168-E44A5DA3EE82}"/>
    <dgm:cxn modelId="{B762A219-27A0-43FD-9E3A-0AC4F118EB7E}" type="presParOf" srcId="{EBC0CC7A-08AC-468D-93CB-15BF0DBCD6FD}" destId="{B2E661D5-822F-4E9D-9CFA-72B14217C085}" srcOrd="0" destOrd="0" presId="urn:microsoft.com/office/officeart/2005/8/layout/vList2"/>
    <dgm:cxn modelId="{20DBF439-F4C4-4AB9-A8BA-D38565790D02}" type="presParOf" srcId="{EBC0CC7A-08AC-468D-93CB-15BF0DBCD6FD}" destId="{089C5F39-1529-4BEF-8B11-32FCB5E164E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BA2132-6EF8-4F9B-BFCD-975761A7E1AE}" type="doc">
      <dgm:prSet loTypeId="urn:microsoft.com/office/officeart/2005/8/layout/process4" loCatId="process" qsTypeId="urn:microsoft.com/office/officeart/2005/8/quickstyle/simple1" qsCatId="simple" csTypeId="urn:microsoft.com/office/officeart/2005/8/colors/accent1_1" csCatId="accent1" phldr="1"/>
      <dgm:spPr/>
      <dgm:t>
        <a:bodyPr/>
        <a:lstStyle/>
        <a:p>
          <a:endParaRPr lang="en-US"/>
        </a:p>
      </dgm:t>
    </dgm:pt>
    <dgm:pt modelId="{AE3A175D-99B1-413D-9187-E4192C737298}">
      <dgm:prSet custT="1"/>
      <dgm:spPr/>
      <dgm:t>
        <a:bodyPr/>
        <a:lstStyle/>
        <a:p>
          <a:pPr rtl="0"/>
          <a:r>
            <a:rPr lang="en-US" sz="2800" dirty="0">
              <a:latin typeface="Arial Rounded MT Bold" panose="020F0704030504030204" pitchFamily="34" charset="0"/>
            </a:rPr>
            <a:t>Change treatment if BMD reduced more than 4% despite oral bisphosphonates </a:t>
          </a:r>
          <a:endParaRPr lang="ar-IQ" sz="2800" dirty="0">
            <a:latin typeface="Arial Rounded MT Bold" panose="020F0704030504030204" pitchFamily="34" charset="0"/>
          </a:endParaRPr>
        </a:p>
      </dgm:t>
    </dgm:pt>
    <dgm:pt modelId="{D5AAEC40-33C1-4BC7-8D29-7527482BEE02}" type="parTrans" cxnId="{4E0C65EF-C6F9-4A12-990C-8A214DF02A7B}">
      <dgm:prSet/>
      <dgm:spPr/>
      <dgm:t>
        <a:bodyPr/>
        <a:lstStyle/>
        <a:p>
          <a:endParaRPr lang="en-US">
            <a:latin typeface="Arial Rounded MT Bold" panose="020F0704030504030204" pitchFamily="34" charset="0"/>
          </a:endParaRPr>
        </a:p>
      </dgm:t>
    </dgm:pt>
    <dgm:pt modelId="{F4A4975E-5F0B-4B18-B3B7-2D117743158B}" type="sibTrans" cxnId="{4E0C65EF-C6F9-4A12-990C-8A214DF02A7B}">
      <dgm:prSet/>
      <dgm:spPr/>
      <dgm:t>
        <a:bodyPr/>
        <a:lstStyle/>
        <a:p>
          <a:endParaRPr lang="en-US">
            <a:latin typeface="Arial Rounded MT Bold" panose="020F0704030504030204" pitchFamily="34" charset="0"/>
          </a:endParaRPr>
        </a:p>
      </dgm:t>
    </dgm:pt>
    <dgm:pt modelId="{78AE0E30-D1F4-4D08-B21A-B03DA3460CFE}">
      <dgm:prSet custT="1"/>
      <dgm:spPr/>
      <dgm:t>
        <a:bodyPr/>
        <a:lstStyle/>
        <a:p>
          <a:pPr rtl="0"/>
          <a:r>
            <a:rPr lang="en-US" sz="2400" dirty="0">
              <a:latin typeface="Arial Rounded MT Bold" panose="020F0704030504030204" pitchFamily="34" charset="0"/>
            </a:rPr>
            <a:t>Switch to </a:t>
          </a:r>
          <a:endParaRPr lang="ar-IQ" sz="2400" dirty="0">
            <a:latin typeface="Arial Rounded MT Bold" panose="020F0704030504030204" pitchFamily="34" charset="0"/>
          </a:endParaRPr>
        </a:p>
      </dgm:t>
    </dgm:pt>
    <dgm:pt modelId="{778479D6-10D1-49F6-B3C1-DAD2968FD23B}" type="parTrans" cxnId="{0F3FB69E-BBBE-437E-8DFD-C809EF6CD440}">
      <dgm:prSet/>
      <dgm:spPr/>
      <dgm:t>
        <a:bodyPr/>
        <a:lstStyle/>
        <a:p>
          <a:endParaRPr lang="en-US">
            <a:latin typeface="Arial Rounded MT Bold" panose="020F0704030504030204" pitchFamily="34" charset="0"/>
          </a:endParaRPr>
        </a:p>
      </dgm:t>
    </dgm:pt>
    <dgm:pt modelId="{888AFD8C-34A5-431E-8CB2-508AE6336861}" type="sibTrans" cxnId="{0F3FB69E-BBBE-437E-8DFD-C809EF6CD440}">
      <dgm:prSet/>
      <dgm:spPr/>
      <dgm:t>
        <a:bodyPr/>
        <a:lstStyle/>
        <a:p>
          <a:endParaRPr lang="en-US">
            <a:latin typeface="Arial Rounded MT Bold" panose="020F0704030504030204" pitchFamily="34" charset="0"/>
          </a:endParaRPr>
        </a:p>
      </dgm:t>
    </dgm:pt>
    <dgm:pt modelId="{D06103CF-9EB5-42CC-AACF-8C811BEF4B1A}">
      <dgm:prSet custT="1"/>
      <dgm:spPr/>
      <dgm:t>
        <a:bodyPr/>
        <a:lstStyle/>
        <a:p>
          <a:pPr rtl="0"/>
          <a:r>
            <a:rPr lang="en-US" sz="2400" dirty="0">
              <a:latin typeface="Arial Rounded MT Bold" panose="020F0704030504030204" pitchFamily="34" charset="0"/>
            </a:rPr>
            <a:t>Parenteral zoledronic acid </a:t>
          </a:r>
          <a:endParaRPr lang="ar-IQ" sz="2400" dirty="0">
            <a:latin typeface="Arial Rounded MT Bold" panose="020F0704030504030204" pitchFamily="34" charset="0"/>
          </a:endParaRPr>
        </a:p>
      </dgm:t>
    </dgm:pt>
    <dgm:pt modelId="{90A82D83-3ABB-491B-AAD8-472F2847D3E7}" type="parTrans" cxnId="{79DCD811-74BA-4CFC-939A-8BF7CFDE2413}">
      <dgm:prSet/>
      <dgm:spPr/>
      <dgm:t>
        <a:bodyPr/>
        <a:lstStyle/>
        <a:p>
          <a:endParaRPr lang="en-US">
            <a:latin typeface="Arial Rounded MT Bold" panose="020F0704030504030204" pitchFamily="34" charset="0"/>
          </a:endParaRPr>
        </a:p>
      </dgm:t>
    </dgm:pt>
    <dgm:pt modelId="{5074DD09-F1AF-4396-A5CE-F80F2FC3713D}" type="sibTrans" cxnId="{79DCD811-74BA-4CFC-939A-8BF7CFDE2413}">
      <dgm:prSet/>
      <dgm:spPr/>
      <dgm:t>
        <a:bodyPr/>
        <a:lstStyle/>
        <a:p>
          <a:endParaRPr lang="en-US">
            <a:latin typeface="Arial Rounded MT Bold" panose="020F0704030504030204" pitchFamily="34" charset="0"/>
          </a:endParaRPr>
        </a:p>
      </dgm:t>
    </dgm:pt>
    <dgm:pt modelId="{BFB0E2ED-5D6A-49AE-985F-E7396DE18114}">
      <dgm:prSet custT="1"/>
      <dgm:spPr/>
      <dgm:t>
        <a:bodyPr/>
        <a:lstStyle/>
        <a:p>
          <a:pPr rtl="0"/>
          <a:r>
            <a:rPr lang="en-US" sz="2400" dirty="0">
              <a:latin typeface="Arial Rounded MT Bold" panose="020F0704030504030204" pitchFamily="34" charset="0"/>
            </a:rPr>
            <a:t>Teriparatide (TPTD)</a:t>
          </a:r>
          <a:r>
            <a:rPr lang="en-US" sz="2400" dirty="0">
              <a:latin typeface="Arial Rounded MT Bold" panose="020F0704030504030204" pitchFamily="34" charset="0"/>
              <a:sym typeface="Wingdings" panose="05000000000000000000" pitchFamily="2" charset="2"/>
            </a:rPr>
            <a:t></a:t>
          </a:r>
          <a:r>
            <a:rPr lang="en-US" sz="2400" dirty="0">
              <a:latin typeface="Arial Rounded MT Bold" panose="020F0704030504030204" pitchFamily="34" charset="0"/>
            </a:rPr>
            <a:t>(severe spinal osteoporosis) </a:t>
          </a:r>
          <a:endParaRPr lang="ar-IQ" sz="2400" dirty="0">
            <a:latin typeface="Arial Rounded MT Bold" panose="020F0704030504030204" pitchFamily="34" charset="0"/>
          </a:endParaRPr>
        </a:p>
      </dgm:t>
    </dgm:pt>
    <dgm:pt modelId="{D91B4735-8A44-4E1F-9B82-4E24D44115B9}" type="parTrans" cxnId="{44D53289-3FE8-4098-992C-26160992E822}">
      <dgm:prSet/>
      <dgm:spPr/>
      <dgm:t>
        <a:bodyPr/>
        <a:lstStyle/>
        <a:p>
          <a:endParaRPr lang="en-US">
            <a:latin typeface="Arial Rounded MT Bold" panose="020F0704030504030204" pitchFamily="34" charset="0"/>
          </a:endParaRPr>
        </a:p>
      </dgm:t>
    </dgm:pt>
    <dgm:pt modelId="{45AFD8E8-1E8D-4D1E-9ED5-3F34B3847E12}" type="sibTrans" cxnId="{44D53289-3FE8-4098-992C-26160992E822}">
      <dgm:prSet/>
      <dgm:spPr/>
      <dgm:t>
        <a:bodyPr/>
        <a:lstStyle/>
        <a:p>
          <a:endParaRPr lang="en-US">
            <a:latin typeface="Arial Rounded MT Bold" panose="020F0704030504030204" pitchFamily="34" charset="0"/>
          </a:endParaRPr>
        </a:p>
      </dgm:t>
    </dgm:pt>
    <dgm:pt modelId="{6C0793A6-4303-4E91-899F-9AF9630176CC}" type="pres">
      <dgm:prSet presAssocID="{B7BA2132-6EF8-4F9B-BFCD-975761A7E1AE}" presName="Name0" presStyleCnt="0">
        <dgm:presLayoutVars>
          <dgm:dir/>
          <dgm:animLvl val="lvl"/>
          <dgm:resizeHandles val="exact"/>
        </dgm:presLayoutVars>
      </dgm:prSet>
      <dgm:spPr/>
    </dgm:pt>
    <dgm:pt modelId="{62F20F7F-6897-4C65-BEFE-8AF25C7A7F8E}" type="pres">
      <dgm:prSet presAssocID="{78AE0E30-D1F4-4D08-B21A-B03DA3460CFE}" presName="boxAndChildren" presStyleCnt="0"/>
      <dgm:spPr/>
    </dgm:pt>
    <dgm:pt modelId="{F353A50E-0ADD-4158-8A88-11CCF0D3EC7C}" type="pres">
      <dgm:prSet presAssocID="{78AE0E30-D1F4-4D08-B21A-B03DA3460CFE}" presName="parentTextBox" presStyleLbl="node1" presStyleIdx="0" presStyleCnt="2"/>
      <dgm:spPr/>
    </dgm:pt>
    <dgm:pt modelId="{050B41BD-8507-446A-BDD7-EB25238896A2}" type="pres">
      <dgm:prSet presAssocID="{78AE0E30-D1F4-4D08-B21A-B03DA3460CFE}" presName="entireBox" presStyleLbl="node1" presStyleIdx="0" presStyleCnt="2"/>
      <dgm:spPr/>
    </dgm:pt>
    <dgm:pt modelId="{637A93D2-87BD-4222-845A-3BDE3CF05991}" type="pres">
      <dgm:prSet presAssocID="{78AE0E30-D1F4-4D08-B21A-B03DA3460CFE}" presName="descendantBox" presStyleCnt="0"/>
      <dgm:spPr/>
    </dgm:pt>
    <dgm:pt modelId="{FE178458-AED3-482D-8AC9-BC5EDFF7E5FB}" type="pres">
      <dgm:prSet presAssocID="{D06103CF-9EB5-42CC-AACF-8C811BEF4B1A}" presName="childTextBox" presStyleLbl="fgAccFollowNode1" presStyleIdx="0" presStyleCnt="2">
        <dgm:presLayoutVars>
          <dgm:bulletEnabled val="1"/>
        </dgm:presLayoutVars>
      </dgm:prSet>
      <dgm:spPr/>
    </dgm:pt>
    <dgm:pt modelId="{C1D50B05-4CD3-4044-B3E1-C7D2AA900752}" type="pres">
      <dgm:prSet presAssocID="{BFB0E2ED-5D6A-49AE-985F-E7396DE18114}" presName="childTextBox" presStyleLbl="fgAccFollowNode1" presStyleIdx="1" presStyleCnt="2">
        <dgm:presLayoutVars>
          <dgm:bulletEnabled val="1"/>
        </dgm:presLayoutVars>
      </dgm:prSet>
      <dgm:spPr/>
    </dgm:pt>
    <dgm:pt modelId="{D9DD9723-2219-42B0-94D9-05607C590716}" type="pres">
      <dgm:prSet presAssocID="{F4A4975E-5F0B-4B18-B3B7-2D117743158B}" presName="sp" presStyleCnt="0"/>
      <dgm:spPr/>
    </dgm:pt>
    <dgm:pt modelId="{FAFF478F-A1C7-446B-8277-70CAB21C3303}" type="pres">
      <dgm:prSet presAssocID="{AE3A175D-99B1-413D-9187-E4192C737298}" presName="arrowAndChildren" presStyleCnt="0"/>
      <dgm:spPr/>
    </dgm:pt>
    <dgm:pt modelId="{0560306A-9066-4F96-AC91-F2072F121F27}" type="pres">
      <dgm:prSet presAssocID="{AE3A175D-99B1-413D-9187-E4192C737298}" presName="parentTextArrow" presStyleLbl="node1" presStyleIdx="1" presStyleCnt="2"/>
      <dgm:spPr/>
    </dgm:pt>
  </dgm:ptLst>
  <dgm:cxnLst>
    <dgm:cxn modelId="{5B2FC203-092A-4182-B8D3-8A6DCFE6AEB6}" type="presOf" srcId="{D06103CF-9EB5-42CC-AACF-8C811BEF4B1A}" destId="{FE178458-AED3-482D-8AC9-BC5EDFF7E5FB}" srcOrd="0" destOrd="0" presId="urn:microsoft.com/office/officeart/2005/8/layout/process4"/>
    <dgm:cxn modelId="{19D6CB10-A980-4F9A-8EBA-A358F7117B77}" type="presOf" srcId="{78AE0E30-D1F4-4D08-B21A-B03DA3460CFE}" destId="{050B41BD-8507-446A-BDD7-EB25238896A2}" srcOrd="1" destOrd="0" presId="urn:microsoft.com/office/officeart/2005/8/layout/process4"/>
    <dgm:cxn modelId="{79DCD811-74BA-4CFC-939A-8BF7CFDE2413}" srcId="{78AE0E30-D1F4-4D08-B21A-B03DA3460CFE}" destId="{D06103CF-9EB5-42CC-AACF-8C811BEF4B1A}" srcOrd="0" destOrd="0" parTransId="{90A82D83-3ABB-491B-AAD8-472F2847D3E7}" sibTransId="{5074DD09-F1AF-4396-A5CE-F80F2FC3713D}"/>
    <dgm:cxn modelId="{B659C93E-4A0F-4C6E-87E7-E3C49F9F1872}" type="presOf" srcId="{B7BA2132-6EF8-4F9B-BFCD-975761A7E1AE}" destId="{6C0793A6-4303-4E91-899F-9AF9630176CC}" srcOrd="0" destOrd="0" presId="urn:microsoft.com/office/officeart/2005/8/layout/process4"/>
    <dgm:cxn modelId="{44D53289-3FE8-4098-992C-26160992E822}" srcId="{78AE0E30-D1F4-4D08-B21A-B03DA3460CFE}" destId="{BFB0E2ED-5D6A-49AE-985F-E7396DE18114}" srcOrd="1" destOrd="0" parTransId="{D91B4735-8A44-4E1F-9B82-4E24D44115B9}" sibTransId="{45AFD8E8-1E8D-4D1E-9ED5-3F34B3847E12}"/>
    <dgm:cxn modelId="{372E4B95-1CDC-44C3-8356-76B61FDD55EF}" type="presOf" srcId="{78AE0E30-D1F4-4D08-B21A-B03DA3460CFE}" destId="{F353A50E-0ADD-4158-8A88-11CCF0D3EC7C}" srcOrd="0" destOrd="0" presId="urn:microsoft.com/office/officeart/2005/8/layout/process4"/>
    <dgm:cxn modelId="{B909229A-23E1-4892-BB70-7BC6798831B9}" type="presOf" srcId="{BFB0E2ED-5D6A-49AE-985F-E7396DE18114}" destId="{C1D50B05-4CD3-4044-B3E1-C7D2AA900752}" srcOrd="0" destOrd="0" presId="urn:microsoft.com/office/officeart/2005/8/layout/process4"/>
    <dgm:cxn modelId="{5186779A-D83F-4215-9F92-3B6E40774171}" type="presOf" srcId="{AE3A175D-99B1-413D-9187-E4192C737298}" destId="{0560306A-9066-4F96-AC91-F2072F121F27}" srcOrd="0" destOrd="0" presId="urn:microsoft.com/office/officeart/2005/8/layout/process4"/>
    <dgm:cxn modelId="{0F3FB69E-BBBE-437E-8DFD-C809EF6CD440}" srcId="{B7BA2132-6EF8-4F9B-BFCD-975761A7E1AE}" destId="{78AE0E30-D1F4-4D08-B21A-B03DA3460CFE}" srcOrd="1" destOrd="0" parTransId="{778479D6-10D1-49F6-B3C1-DAD2968FD23B}" sibTransId="{888AFD8C-34A5-431E-8CB2-508AE6336861}"/>
    <dgm:cxn modelId="{4E0C65EF-C6F9-4A12-990C-8A214DF02A7B}" srcId="{B7BA2132-6EF8-4F9B-BFCD-975761A7E1AE}" destId="{AE3A175D-99B1-413D-9187-E4192C737298}" srcOrd="0" destOrd="0" parTransId="{D5AAEC40-33C1-4BC7-8D29-7527482BEE02}" sibTransId="{F4A4975E-5F0B-4B18-B3B7-2D117743158B}"/>
    <dgm:cxn modelId="{886FBDB0-F9D2-4A13-99B1-AA8E6B3F22F6}" type="presParOf" srcId="{6C0793A6-4303-4E91-899F-9AF9630176CC}" destId="{62F20F7F-6897-4C65-BEFE-8AF25C7A7F8E}" srcOrd="0" destOrd="0" presId="urn:microsoft.com/office/officeart/2005/8/layout/process4"/>
    <dgm:cxn modelId="{544FAF88-C342-4CAB-BC3B-DFB00C0EAD8E}" type="presParOf" srcId="{62F20F7F-6897-4C65-BEFE-8AF25C7A7F8E}" destId="{F353A50E-0ADD-4158-8A88-11CCF0D3EC7C}" srcOrd="0" destOrd="0" presId="urn:microsoft.com/office/officeart/2005/8/layout/process4"/>
    <dgm:cxn modelId="{F41B9A0F-5F71-4F29-A304-B6542505703F}" type="presParOf" srcId="{62F20F7F-6897-4C65-BEFE-8AF25C7A7F8E}" destId="{050B41BD-8507-446A-BDD7-EB25238896A2}" srcOrd="1" destOrd="0" presId="urn:microsoft.com/office/officeart/2005/8/layout/process4"/>
    <dgm:cxn modelId="{383B3A70-F0DA-4A6C-8ABE-6F704D816CC2}" type="presParOf" srcId="{62F20F7F-6897-4C65-BEFE-8AF25C7A7F8E}" destId="{637A93D2-87BD-4222-845A-3BDE3CF05991}" srcOrd="2" destOrd="0" presId="urn:microsoft.com/office/officeart/2005/8/layout/process4"/>
    <dgm:cxn modelId="{F39B0829-AC20-456D-A662-412145010D54}" type="presParOf" srcId="{637A93D2-87BD-4222-845A-3BDE3CF05991}" destId="{FE178458-AED3-482D-8AC9-BC5EDFF7E5FB}" srcOrd="0" destOrd="0" presId="urn:microsoft.com/office/officeart/2005/8/layout/process4"/>
    <dgm:cxn modelId="{60B34121-4E4C-4CEF-B5B2-9D5398C00E51}" type="presParOf" srcId="{637A93D2-87BD-4222-845A-3BDE3CF05991}" destId="{C1D50B05-4CD3-4044-B3E1-C7D2AA900752}" srcOrd="1" destOrd="0" presId="urn:microsoft.com/office/officeart/2005/8/layout/process4"/>
    <dgm:cxn modelId="{41BBF473-09AA-4B9D-8440-066E5CBB472E}" type="presParOf" srcId="{6C0793A6-4303-4E91-899F-9AF9630176CC}" destId="{D9DD9723-2219-42B0-94D9-05607C590716}" srcOrd="1" destOrd="0" presId="urn:microsoft.com/office/officeart/2005/8/layout/process4"/>
    <dgm:cxn modelId="{2002B8B9-5B25-4B47-9E29-4B39D4F24D28}" type="presParOf" srcId="{6C0793A6-4303-4E91-899F-9AF9630176CC}" destId="{FAFF478F-A1C7-446B-8277-70CAB21C3303}" srcOrd="2" destOrd="0" presId="urn:microsoft.com/office/officeart/2005/8/layout/process4"/>
    <dgm:cxn modelId="{02FBB6BF-43C8-4ED8-B00A-B2D2A0F971F9}" type="presParOf" srcId="{FAFF478F-A1C7-446B-8277-70CAB21C3303}" destId="{0560306A-9066-4F96-AC91-F2072F121F2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A554D-ACDA-4E93-A91C-A49ABA84EAD8}">
      <dsp:nvSpPr>
        <dsp:cNvPr id="0" name=""/>
        <dsp:cNvSpPr/>
      </dsp:nvSpPr>
      <dsp:spPr>
        <a:xfrm>
          <a:off x="0" y="0"/>
          <a:ext cx="10075653" cy="3485071"/>
        </a:xfrm>
        <a:prstGeom prst="roundRect">
          <a:avLst>
            <a:gd name="adj" fmla="val 8500"/>
          </a:avLst>
        </a:prstGeom>
        <a:gradFill rotWithShape="0">
          <a:gsLst>
            <a:gs pos="0">
              <a:schemeClr val="accent1">
                <a:shade val="80000"/>
                <a:hueOff val="0"/>
                <a:satOff val="0"/>
                <a:lumOff val="0"/>
                <a:alphaOff val="0"/>
                <a:lumMod val="157000"/>
                <a:satMod val="101000"/>
              </a:schemeClr>
            </a:gs>
            <a:gs pos="50000">
              <a:schemeClr val="accent1">
                <a:shade val="80000"/>
                <a:hueOff val="0"/>
                <a:satOff val="0"/>
                <a:lumOff val="0"/>
                <a:alphaOff val="0"/>
                <a:lumMod val="137000"/>
                <a:satMod val="103000"/>
              </a:schemeClr>
            </a:gs>
            <a:gs pos="100000">
              <a:schemeClr val="accent1">
                <a:shade val="80000"/>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2704802"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Arial Rounded MT Bold" panose="020F0704030504030204" pitchFamily="34" charset="0"/>
            </a:rPr>
            <a:t>Hypogonadism</a:t>
          </a:r>
          <a:endParaRPr lang="ar-IQ" sz="2800" kern="1200" dirty="0">
            <a:latin typeface="Arial Rounded MT Bold" panose="020F0704030504030204" pitchFamily="34" charset="0"/>
          </a:endParaRPr>
        </a:p>
      </dsp:txBody>
      <dsp:txXfrm>
        <a:off x="86763" y="86763"/>
        <a:ext cx="9902127" cy="3311545"/>
      </dsp:txXfrm>
    </dsp:sp>
    <dsp:sp modelId="{F30D4723-6986-4CA1-B7DB-365FBE160761}">
      <dsp:nvSpPr>
        <dsp:cNvPr id="0" name=""/>
        <dsp:cNvSpPr/>
      </dsp:nvSpPr>
      <dsp:spPr>
        <a:xfrm>
          <a:off x="251891" y="871267"/>
          <a:ext cx="9571870" cy="2439549"/>
        </a:xfrm>
        <a:prstGeom prst="roundRect">
          <a:avLst>
            <a:gd name="adj" fmla="val 10500"/>
          </a:avLst>
        </a:prstGeom>
        <a:gradFill rotWithShape="0">
          <a:gsLst>
            <a:gs pos="0">
              <a:schemeClr val="accent1">
                <a:shade val="80000"/>
                <a:hueOff val="-58682"/>
                <a:satOff val="-21655"/>
                <a:lumOff val="17621"/>
                <a:alphaOff val="0"/>
                <a:lumMod val="157000"/>
                <a:satMod val="101000"/>
              </a:schemeClr>
            </a:gs>
            <a:gs pos="50000">
              <a:schemeClr val="accent1">
                <a:shade val="80000"/>
                <a:hueOff val="-58682"/>
                <a:satOff val="-21655"/>
                <a:lumOff val="17621"/>
                <a:alphaOff val="0"/>
                <a:lumMod val="137000"/>
                <a:satMod val="103000"/>
              </a:schemeClr>
            </a:gs>
            <a:gs pos="100000">
              <a:schemeClr val="accent1">
                <a:shade val="80000"/>
                <a:hueOff val="-58682"/>
                <a:satOff val="-21655"/>
                <a:lumOff val="17621"/>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549114"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Arial Rounded MT Bold" panose="020F0704030504030204" pitchFamily="34" charset="0"/>
            </a:rPr>
            <a:t>Glucocorticoid use </a:t>
          </a:r>
          <a:endParaRPr lang="ar-IQ" sz="2800" kern="1200" dirty="0">
            <a:latin typeface="Arial Rounded MT Bold" panose="020F0704030504030204" pitchFamily="34" charset="0"/>
          </a:endParaRPr>
        </a:p>
      </dsp:txBody>
      <dsp:txXfrm>
        <a:off x="326916" y="946292"/>
        <a:ext cx="9421820" cy="2289499"/>
      </dsp:txXfrm>
    </dsp:sp>
    <dsp:sp modelId="{4528B86A-1C41-4CBC-A5CF-9FA11A65C095}">
      <dsp:nvSpPr>
        <dsp:cNvPr id="0" name=""/>
        <dsp:cNvSpPr/>
      </dsp:nvSpPr>
      <dsp:spPr>
        <a:xfrm>
          <a:off x="503782" y="1742535"/>
          <a:ext cx="9068087" cy="1394028"/>
        </a:xfrm>
        <a:prstGeom prst="roundRect">
          <a:avLst>
            <a:gd name="adj" fmla="val 10500"/>
          </a:avLst>
        </a:prstGeom>
        <a:gradFill rotWithShape="0">
          <a:gsLst>
            <a:gs pos="0">
              <a:schemeClr val="accent1">
                <a:shade val="80000"/>
                <a:hueOff val="-117363"/>
                <a:satOff val="-43310"/>
                <a:lumOff val="35243"/>
                <a:alphaOff val="0"/>
                <a:lumMod val="157000"/>
                <a:satMod val="101000"/>
              </a:schemeClr>
            </a:gs>
            <a:gs pos="50000">
              <a:schemeClr val="accent1">
                <a:shade val="80000"/>
                <a:hueOff val="-117363"/>
                <a:satOff val="-43310"/>
                <a:lumOff val="35243"/>
                <a:alphaOff val="0"/>
                <a:lumMod val="137000"/>
                <a:satMod val="103000"/>
              </a:schemeClr>
            </a:gs>
            <a:gs pos="100000">
              <a:schemeClr val="accent1">
                <a:shade val="80000"/>
                <a:hueOff val="-117363"/>
                <a:satOff val="-43310"/>
                <a:lumOff val="35243"/>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99136" numCol="1" spcCol="1270" anchor="t" anchorCtr="0">
          <a:noAutofit/>
        </a:bodyPr>
        <a:lstStyle/>
        <a:p>
          <a:pPr marL="0" lvl="0" indent="0" algn="l" defTabSz="1244600" rtl="0">
            <a:lnSpc>
              <a:spcPct val="90000"/>
            </a:lnSpc>
            <a:spcBef>
              <a:spcPct val="0"/>
            </a:spcBef>
            <a:spcAft>
              <a:spcPct val="35000"/>
            </a:spcAft>
            <a:buNone/>
          </a:pPr>
          <a:r>
            <a:rPr lang="en-US" sz="2800" kern="1200">
              <a:latin typeface="Arial Rounded MT Bold" panose="020F0704030504030204" pitchFamily="34" charset="0"/>
            </a:rPr>
            <a:t>Alcohol excess</a:t>
          </a:r>
          <a:endParaRPr lang="ar-IQ" sz="2800" kern="1200">
            <a:latin typeface="Arial Rounded MT Bold" panose="020F0704030504030204" pitchFamily="34" charset="0"/>
          </a:endParaRPr>
        </a:p>
      </dsp:txBody>
      <dsp:txXfrm>
        <a:off x="546653" y="1785406"/>
        <a:ext cx="8982345" cy="13082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8C67C-E523-4AA8-8A50-7622FFE8C3F1}">
      <dsp:nvSpPr>
        <dsp:cNvPr id="0" name=""/>
        <dsp:cNvSpPr/>
      </dsp:nvSpPr>
      <dsp:spPr>
        <a:xfrm>
          <a:off x="0" y="0"/>
          <a:ext cx="9898563" cy="46237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82880" tIns="182880" rIns="182880" bIns="182880" numCol="1" spcCol="1270" anchor="ctr" anchorCtr="0">
          <a:noAutofit/>
        </a:bodyPr>
        <a:lstStyle/>
        <a:p>
          <a:pPr marL="0" lvl="0" indent="0" algn="ctr" defTabSz="2133600" rtl="0">
            <a:lnSpc>
              <a:spcPct val="90000"/>
            </a:lnSpc>
            <a:spcBef>
              <a:spcPct val="0"/>
            </a:spcBef>
            <a:spcAft>
              <a:spcPct val="35000"/>
            </a:spcAft>
            <a:buNone/>
          </a:pPr>
          <a:r>
            <a:rPr lang="en-US" sz="4800" kern="1200" dirty="0">
              <a:latin typeface="Arial Rounded MT Bold" panose="020F0704030504030204" pitchFamily="34" charset="0"/>
            </a:rPr>
            <a:t>Inhibiting bone formation by</a:t>
          </a:r>
          <a:endParaRPr lang="ar-IQ" sz="4800" kern="1200" dirty="0">
            <a:latin typeface="Arial Rounded MT Bold" panose="020F0704030504030204" pitchFamily="34" charset="0"/>
          </a:endParaRPr>
        </a:p>
      </dsp:txBody>
      <dsp:txXfrm>
        <a:off x="0" y="0"/>
        <a:ext cx="9898563" cy="1387127"/>
      </dsp:txXfrm>
    </dsp:sp>
    <dsp:sp modelId="{222196D8-395B-4E5D-986C-A0627D3BEB40}">
      <dsp:nvSpPr>
        <dsp:cNvPr id="0" name=""/>
        <dsp:cNvSpPr/>
      </dsp:nvSpPr>
      <dsp:spPr>
        <a:xfrm>
          <a:off x="989856" y="1387240"/>
          <a:ext cx="7918850" cy="673583"/>
        </a:xfrm>
        <a:prstGeom prst="roundRect">
          <a:avLst>
            <a:gd name="adj" fmla="val 10000"/>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57150" rIns="76200" bIns="57150" numCol="1" spcCol="1270" anchor="ctr" anchorCtr="0">
          <a:noAutofit/>
        </a:bodyPr>
        <a:lstStyle/>
        <a:p>
          <a:pPr marL="0" lvl="0" indent="0" algn="ctr" defTabSz="1333500" rtl="0">
            <a:lnSpc>
              <a:spcPct val="90000"/>
            </a:lnSpc>
            <a:spcBef>
              <a:spcPct val="0"/>
            </a:spcBef>
            <a:spcAft>
              <a:spcPct val="35000"/>
            </a:spcAft>
            <a:buNone/>
          </a:pPr>
          <a:r>
            <a:rPr lang="en-US" sz="3000" kern="1200" dirty="0">
              <a:latin typeface="Arial Rounded MT Bold" panose="020F0704030504030204" pitchFamily="34" charset="0"/>
            </a:rPr>
            <a:t>Apoptosis of osteoblasts &amp; osteocytes</a:t>
          </a:r>
          <a:endParaRPr lang="ar-IQ" sz="3000" kern="1200" dirty="0">
            <a:latin typeface="Arial Rounded MT Bold" panose="020F0704030504030204" pitchFamily="34" charset="0"/>
          </a:endParaRPr>
        </a:p>
      </dsp:txBody>
      <dsp:txXfrm>
        <a:off x="1009585" y="1406969"/>
        <a:ext cx="7879392" cy="634125"/>
      </dsp:txXfrm>
    </dsp:sp>
    <dsp:sp modelId="{8BDD83F5-4714-4834-BF1A-CB05A6990E6C}">
      <dsp:nvSpPr>
        <dsp:cNvPr id="0" name=""/>
        <dsp:cNvSpPr/>
      </dsp:nvSpPr>
      <dsp:spPr>
        <a:xfrm>
          <a:off x="989856" y="2164451"/>
          <a:ext cx="7918850" cy="673583"/>
        </a:xfrm>
        <a:prstGeom prst="roundRect">
          <a:avLst>
            <a:gd name="adj" fmla="val 10000"/>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57150" rIns="76200" bIns="57150" numCol="1" spcCol="1270" anchor="ctr" anchorCtr="0">
          <a:noAutofit/>
        </a:bodyPr>
        <a:lstStyle/>
        <a:p>
          <a:pPr marL="0" lvl="0" indent="0" algn="ctr" defTabSz="1333500" rtl="0">
            <a:lnSpc>
              <a:spcPct val="90000"/>
            </a:lnSpc>
            <a:spcBef>
              <a:spcPct val="0"/>
            </a:spcBef>
            <a:spcAft>
              <a:spcPct val="35000"/>
            </a:spcAft>
            <a:buNone/>
          </a:pPr>
          <a:r>
            <a:rPr lang="en-US" sz="3000" kern="1200" dirty="0">
              <a:latin typeface="Arial Rounded MT Bold" panose="020F0704030504030204" pitchFamily="34" charset="0"/>
            </a:rPr>
            <a:t>Inhibition of intestinal calcium absorption</a:t>
          </a:r>
          <a:endParaRPr lang="ar-IQ" sz="3000" kern="1200" dirty="0">
            <a:latin typeface="Arial Rounded MT Bold" panose="020F0704030504030204" pitchFamily="34" charset="0"/>
          </a:endParaRPr>
        </a:p>
      </dsp:txBody>
      <dsp:txXfrm>
        <a:off x="1009585" y="2184180"/>
        <a:ext cx="7879392" cy="634125"/>
      </dsp:txXfrm>
    </dsp:sp>
    <dsp:sp modelId="{3DA58ECC-93EB-4F29-93FB-2B92193EB0CC}">
      <dsp:nvSpPr>
        <dsp:cNvPr id="0" name=""/>
        <dsp:cNvSpPr/>
      </dsp:nvSpPr>
      <dsp:spPr>
        <a:xfrm>
          <a:off x="989856" y="2941662"/>
          <a:ext cx="7918850" cy="673583"/>
        </a:xfrm>
        <a:prstGeom prst="roundRect">
          <a:avLst>
            <a:gd name="adj" fmla="val 10000"/>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57150" rIns="76200" bIns="57150" numCol="1" spcCol="1270" anchor="ctr" anchorCtr="0">
          <a:noAutofit/>
        </a:bodyPr>
        <a:lstStyle/>
        <a:p>
          <a:pPr marL="0" lvl="0" indent="0" algn="ctr" defTabSz="1333500" rtl="0">
            <a:lnSpc>
              <a:spcPct val="90000"/>
            </a:lnSpc>
            <a:spcBef>
              <a:spcPct val="0"/>
            </a:spcBef>
            <a:spcAft>
              <a:spcPct val="35000"/>
            </a:spcAft>
            <a:buNone/>
          </a:pPr>
          <a:r>
            <a:rPr lang="en-US" sz="3000" kern="1200" dirty="0">
              <a:latin typeface="Arial Rounded MT Bold" panose="020F0704030504030204" pitchFamily="34" charset="0"/>
            </a:rPr>
            <a:t>Increased renal excretion of calcium </a:t>
          </a:r>
          <a:endParaRPr lang="ar-IQ" sz="3000" kern="1200" dirty="0">
            <a:latin typeface="Arial Rounded MT Bold" panose="020F0704030504030204" pitchFamily="34" charset="0"/>
          </a:endParaRPr>
        </a:p>
      </dsp:txBody>
      <dsp:txXfrm>
        <a:off x="1009585" y="2961391"/>
        <a:ext cx="7879392" cy="634125"/>
      </dsp:txXfrm>
    </dsp:sp>
    <dsp:sp modelId="{2FBB870F-37FA-4356-B79B-46BAC5120AFD}">
      <dsp:nvSpPr>
        <dsp:cNvPr id="0" name=""/>
        <dsp:cNvSpPr/>
      </dsp:nvSpPr>
      <dsp:spPr>
        <a:xfrm>
          <a:off x="989856" y="3718874"/>
          <a:ext cx="7918850" cy="673583"/>
        </a:xfrm>
        <a:prstGeom prst="roundRect">
          <a:avLst>
            <a:gd name="adj" fmla="val 10000"/>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57150" rIns="76200" bIns="57150" numCol="1" spcCol="1270" anchor="ctr" anchorCtr="0">
          <a:noAutofit/>
        </a:bodyPr>
        <a:lstStyle/>
        <a:p>
          <a:pPr marL="0" lvl="0" indent="0" algn="ctr" defTabSz="1333500" rtl="0">
            <a:lnSpc>
              <a:spcPct val="90000"/>
            </a:lnSpc>
            <a:spcBef>
              <a:spcPct val="0"/>
            </a:spcBef>
            <a:spcAft>
              <a:spcPct val="35000"/>
            </a:spcAft>
            <a:buNone/>
          </a:pPr>
          <a:r>
            <a:rPr lang="en-US" sz="3000" kern="1200" dirty="0">
              <a:latin typeface="Arial Rounded MT Bold" panose="020F0704030504030204" pitchFamily="34" charset="0"/>
            </a:rPr>
            <a:t>Secondary hyperparathyroidism*</a:t>
          </a:r>
          <a:endParaRPr lang="ar-IQ" sz="3000" kern="1200" dirty="0">
            <a:latin typeface="Arial Rounded MT Bold" panose="020F0704030504030204" pitchFamily="34" charset="0"/>
          </a:endParaRPr>
        </a:p>
      </dsp:txBody>
      <dsp:txXfrm>
        <a:off x="1009585" y="3738603"/>
        <a:ext cx="7879392" cy="634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1226E-D372-4FD7-83A0-FF84EF46F66D}">
      <dsp:nvSpPr>
        <dsp:cNvPr id="0" name=""/>
        <dsp:cNvSpPr/>
      </dsp:nvSpPr>
      <dsp:spPr>
        <a:xfrm>
          <a:off x="4903838" y="1285995"/>
          <a:ext cx="3110962" cy="539919"/>
        </a:xfrm>
        <a:custGeom>
          <a:avLst/>
          <a:gdLst/>
          <a:ahLst/>
          <a:cxnLst/>
          <a:rect l="0" t="0" r="0" b="0"/>
          <a:pathLst>
            <a:path>
              <a:moveTo>
                <a:pt x="0" y="0"/>
              </a:moveTo>
              <a:lnTo>
                <a:pt x="0" y="269959"/>
              </a:lnTo>
              <a:lnTo>
                <a:pt x="3110962" y="269959"/>
              </a:lnTo>
              <a:lnTo>
                <a:pt x="3110962" y="53991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570466-E8DC-4723-87D1-20B9A2391A1A}">
      <dsp:nvSpPr>
        <dsp:cNvPr id="0" name=""/>
        <dsp:cNvSpPr/>
      </dsp:nvSpPr>
      <dsp:spPr>
        <a:xfrm>
          <a:off x="4858118" y="1285995"/>
          <a:ext cx="91440" cy="539919"/>
        </a:xfrm>
        <a:custGeom>
          <a:avLst/>
          <a:gdLst/>
          <a:ahLst/>
          <a:cxnLst/>
          <a:rect l="0" t="0" r="0" b="0"/>
          <a:pathLst>
            <a:path>
              <a:moveTo>
                <a:pt x="45720" y="0"/>
              </a:moveTo>
              <a:lnTo>
                <a:pt x="45720" y="53991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0C95E5-49D2-4CAC-9AF1-53EA16C767F1}">
      <dsp:nvSpPr>
        <dsp:cNvPr id="0" name=""/>
        <dsp:cNvSpPr/>
      </dsp:nvSpPr>
      <dsp:spPr>
        <a:xfrm>
          <a:off x="1792876" y="1285995"/>
          <a:ext cx="3110962" cy="539919"/>
        </a:xfrm>
        <a:custGeom>
          <a:avLst/>
          <a:gdLst/>
          <a:ahLst/>
          <a:cxnLst/>
          <a:rect l="0" t="0" r="0" b="0"/>
          <a:pathLst>
            <a:path>
              <a:moveTo>
                <a:pt x="3110962" y="0"/>
              </a:moveTo>
              <a:lnTo>
                <a:pt x="3110962" y="269959"/>
              </a:lnTo>
              <a:lnTo>
                <a:pt x="0" y="269959"/>
              </a:lnTo>
              <a:lnTo>
                <a:pt x="0" y="53991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AA077C-FF4E-4F4E-84B6-1B0BBFFB45D2}">
      <dsp:nvSpPr>
        <dsp:cNvPr id="0" name=""/>
        <dsp:cNvSpPr/>
      </dsp:nvSpPr>
      <dsp:spPr>
        <a:xfrm>
          <a:off x="4261078" y="474"/>
          <a:ext cx="1285521" cy="128552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894CF5-F0BC-4557-BC90-2A4301C9331A}">
      <dsp:nvSpPr>
        <dsp:cNvPr id="0" name=""/>
        <dsp:cNvSpPr/>
      </dsp:nvSpPr>
      <dsp:spPr>
        <a:xfrm>
          <a:off x="4261078" y="474"/>
          <a:ext cx="1285521" cy="128552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601C81-AA9B-46A9-9102-0D4FA44BB434}">
      <dsp:nvSpPr>
        <dsp:cNvPr id="0" name=""/>
        <dsp:cNvSpPr/>
      </dsp:nvSpPr>
      <dsp:spPr>
        <a:xfrm>
          <a:off x="3618317" y="231868"/>
          <a:ext cx="2571043" cy="822733"/>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rtl="0">
            <a:lnSpc>
              <a:spcPct val="90000"/>
            </a:lnSpc>
            <a:spcBef>
              <a:spcPct val="0"/>
            </a:spcBef>
            <a:spcAft>
              <a:spcPct val="35000"/>
            </a:spcAft>
            <a:buNone/>
          </a:pPr>
          <a:r>
            <a:rPr lang="en-US" sz="2900" kern="1200" dirty="0">
              <a:latin typeface="Arial Rounded MT Bold" panose="020F0704030504030204" pitchFamily="34" charset="0"/>
            </a:rPr>
            <a:t>Clinical signs of fracture  </a:t>
          </a:r>
          <a:endParaRPr lang="ar-IQ" sz="2900" kern="1200" dirty="0">
            <a:latin typeface="Arial Rounded MT Bold" panose="020F0704030504030204" pitchFamily="34" charset="0"/>
          </a:endParaRPr>
        </a:p>
      </dsp:txBody>
      <dsp:txXfrm>
        <a:off x="3618317" y="231868"/>
        <a:ext cx="2571043" cy="822733"/>
      </dsp:txXfrm>
    </dsp:sp>
    <dsp:sp modelId="{A0543DE3-D7AD-4A25-848F-7E9466BF14A7}">
      <dsp:nvSpPr>
        <dsp:cNvPr id="0" name=""/>
        <dsp:cNvSpPr/>
      </dsp:nvSpPr>
      <dsp:spPr>
        <a:xfrm>
          <a:off x="1150115" y="1825915"/>
          <a:ext cx="1285521" cy="128552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026112-3F0F-43C4-AA11-85193D6325D8}">
      <dsp:nvSpPr>
        <dsp:cNvPr id="0" name=""/>
        <dsp:cNvSpPr/>
      </dsp:nvSpPr>
      <dsp:spPr>
        <a:xfrm>
          <a:off x="1150115" y="1825915"/>
          <a:ext cx="1285521" cy="128552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43E545-433E-4111-A342-F05E45EC9488}">
      <dsp:nvSpPr>
        <dsp:cNvPr id="0" name=""/>
        <dsp:cNvSpPr/>
      </dsp:nvSpPr>
      <dsp:spPr>
        <a:xfrm>
          <a:off x="507354" y="2057308"/>
          <a:ext cx="2571043" cy="822733"/>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rtl="0">
            <a:lnSpc>
              <a:spcPct val="90000"/>
            </a:lnSpc>
            <a:spcBef>
              <a:spcPct val="0"/>
            </a:spcBef>
            <a:spcAft>
              <a:spcPct val="35000"/>
            </a:spcAft>
            <a:buNone/>
          </a:pPr>
          <a:r>
            <a:rPr lang="en-US" sz="2900" kern="1200" dirty="0">
              <a:latin typeface="Arial Rounded MT Bold" panose="020F0704030504030204" pitchFamily="34" charset="0"/>
            </a:rPr>
            <a:t>Pain</a:t>
          </a:r>
          <a:endParaRPr lang="ar-IQ" sz="2900" kern="1200" dirty="0">
            <a:latin typeface="Arial Rounded MT Bold" panose="020F0704030504030204" pitchFamily="34" charset="0"/>
          </a:endParaRPr>
        </a:p>
      </dsp:txBody>
      <dsp:txXfrm>
        <a:off x="507354" y="2057308"/>
        <a:ext cx="2571043" cy="822733"/>
      </dsp:txXfrm>
    </dsp:sp>
    <dsp:sp modelId="{99D23093-CBF9-4290-BA60-E6CB15D91F28}">
      <dsp:nvSpPr>
        <dsp:cNvPr id="0" name=""/>
        <dsp:cNvSpPr/>
      </dsp:nvSpPr>
      <dsp:spPr>
        <a:xfrm>
          <a:off x="4261078" y="1825915"/>
          <a:ext cx="1285521" cy="128552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E6773C-E900-47E3-AF76-2251107BB357}">
      <dsp:nvSpPr>
        <dsp:cNvPr id="0" name=""/>
        <dsp:cNvSpPr/>
      </dsp:nvSpPr>
      <dsp:spPr>
        <a:xfrm>
          <a:off x="4261078" y="1825915"/>
          <a:ext cx="1285521" cy="128552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9662BD-C3D1-42B9-8FE6-3EF30936B077}">
      <dsp:nvSpPr>
        <dsp:cNvPr id="0" name=""/>
        <dsp:cNvSpPr/>
      </dsp:nvSpPr>
      <dsp:spPr>
        <a:xfrm>
          <a:off x="3618317" y="2057308"/>
          <a:ext cx="2571043" cy="822733"/>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rtl="0">
            <a:lnSpc>
              <a:spcPct val="90000"/>
            </a:lnSpc>
            <a:spcBef>
              <a:spcPct val="0"/>
            </a:spcBef>
            <a:spcAft>
              <a:spcPct val="35000"/>
            </a:spcAft>
            <a:buNone/>
          </a:pPr>
          <a:r>
            <a:rPr lang="en-US" sz="2900" kern="1200" dirty="0">
              <a:latin typeface="Arial Rounded MT Bold" panose="020F0704030504030204" pitchFamily="34" charset="0"/>
            </a:rPr>
            <a:t>Local Tenderness </a:t>
          </a:r>
          <a:endParaRPr lang="ar-IQ" sz="2900" kern="1200" dirty="0">
            <a:latin typeface="Arial Rounded MT Bold" panose="020F0704030504030204" pitchFamily="34" charset="0"/>
          </a:endParaRPr>
        </a:p>
      </dsp:txBody>
      <dsp:txXfrm>
        <a:off x="3618317" y="2057308"/>
        <a:ext cx="2571043" cy="822733"/>
      </dsp:txXfrm>
    </dsp:sp>
    <dsp:sp modelId="{44FC2897-939E-4A02-9A00-1B215D1A947A}">
      <dsp:nvSpPr>
        <dsp:cNvPr id="0" name=""/>
        <dsp:cNvSpPr/>
      </dsp:nvSpPr>
      <dsp:spPr>
        <a:xfrm>
          <a:off x="7372040" y="1825915"/>
          <a:ext cx="1285521" cy="128552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33302A-D448-4E79-A8C1-A8365C9682B2}">
      <dsp:nvSpPr>
        <dsp:cNvPr id="0" name=""/>
        <dsp:cNvSpPr/>
      </dsp:nvSpPr>
      <dsp:spPr>
        <a:xfrm>
          <a:off x="7372040" y="1825915"/>
          <a:ext cx="1285521" cy="128552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B912AF-8234-4F96-AE26-57BD2BDCB49E}">
      <dsp:nvSpPr>
        <dsp:cNvPr id="0" name=""/>
        <dsp:cNvSpPr/>
      </dsp:nvSpPr>
      <dsp:spPr>
        <a:xfrm>
          <a:off x="6729279" y="2057308"/>
          <a:ext cx="2571043" cy="822733"/>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ctr" anchorCtr="0">
          <a:noAutofit/>
        </a:bodyPr>
        <a:lstStyle/>
        <a:p>
          <a:pPr marL="0" lvl="0" indent="0" algn="ctr" defTabSz="1289050" rtl="0">
            <a:lnSpc>
              <a:spcPct val="90000"/>
            </a:lnSpc>
            <a:spcBef>
              <a:spcPct val="0"/>
            </a:spcBef>
            <a:spcAft>
              <a:spcPct val="35000"/>
            </a:spcAft>
            <a:buNone/>
          </a:pPr>
          <a:r>
            <a:rPr lang="en-US" sz="2900" kern="1200" dirty="0">
              <a:latin typeface="Arial Rounded MT Bold" panose="020F0704030504030204" pitchFamily="34" charset="0"/>
            </a:rPr>
            <a:t>Deformity</a:t>
          </a:r>
          <a:endParaRPr lang="ar-IQ" sz="2900" kern="1200" dirty="0">
            <a:latin typeface="Arial Rounded MT Bold" panose="020F0704030504030204" pitchFamily="34" charset="0"/>
          </a:endParaRPr>
        </a:p>
      </dsp:txBody>
      <dsp:txXfrm>
        <a:off x="6729279" y="2057308"/>
        <a:ext cx="2571043" cy="8227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661D5-822F-4E9D-9CFA-72B14217C085}">
      <dsp:nvSpPr>
        <dsp:cNvPr id="0" name=""/>
        <dsp:cNvSpPr/>
      </dsp:nvSpPr>
      <dsp:spPr>
        <a:xfrm>
          <a:off x="0" y="385848"/>
          <a:ext cx="11566467" cy="865800"/>
        </a:xfrm>
        <a:prstGeom prst="roundRect">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US" sz="3700" kern="1200" dirty="0">
              <a:latin typeface="Arial Rounded MT Bold" panose="020F0704030504030204" pitchFamily="34" charset="0"/>
            </a:rPr>
            <a:t>Indications for Dual X-Ray Absorptiometry (DXA) </a:t>
          </a:r>
          <a:endParaRPr lang="ar-IQ" sz="3700" kern="1200" dirty="0">
            <a:latin typeface="Arial Rounded MT Bold" panose="020F0704030504030204" pitchFamily="34" charset="0"/>
          </a:endParaRPr>
        </a:p>
      </dsp:txBody>
      <dsp:txXfrm>
        <a:off x="42265" y="428113"/>
        <a:ext cx="11481937" cy="781270"/>
      </dsp:txXfrm>
    </dsp:sp>
    <dsp:sp modelId="{089C5F39-1529-4BEF-8B11-32FCB5E164EA}">
      <dsp:nvSpPr>
        <dsp:cNvPr id="0" name=""/>
        <dsp:cNvSpPr/>
      </dsp:nvSpPr>
      <dsp:spPr>
        <a:xfrm>
          <a:off x="0" y="1251648"/>
          <a:ext cx="11566467" cy="29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235"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en-US" sz="2900" kern="1200" dirty="0">
              <a:latin typeface="Arial Rounded MT Bold" panose="020F0704030504030204" pitchFamily="34" charset="0"/>
            </a:rPr>
            <a:t>Low-trauma fracture, age &gt;50 years</a:t>
          </a:r>
          <a:endParaRPr lang="ar-IQ" sz="2900" kern="1200" dirty="0">
            <a:latin typeface="Arial Rounded MT Bold" panose="020F0704030504030204" pitchFamily="34" charset="0"/>
          </a:endParaRPr>
        </a:p>
        <a:p>
          <a:pPr marL="285750" lvl="1" indent="-285750" algn="l" defTabSz="1289050" rtl="0">
            <a:lnSpc>
              <a:spcPct val="90000"/>
            </a:lnSpc>
            <a:spcBef>
              <a:spcPct val="0"/>
            </a:spcBef>
            <a:spcAft>
              <a:spcPct val="20000"/>
            </a:spcAft>
            <a:buChar char="•"/>
          </a:pPr>
          <a:r>
            <a:rPr lang="en-US" sz="2900" kern="1200" dirty="0">
              <a:latin typeface="Arial Rounded MT Bold" panose="020F0704030504030204" pitchFamily="34" charset="0"/>
            </a:rPr>
            <a:t>Clinical risk factors and 10-year fracture risk &gt;10%</a:t>
          </a:r>
          <a:endParaRPr lang="ar-IQ" sz="2900" kern="1200" dirty="0">
            <a:latin typeface="Arial Rounded MT Bold" panose="020F0704030504030204" pitchFamily="34" charset="0"/>
          </a:endParaRPr>
        </a:p>
        <a:p>
          <a:pPr marL="285750" lvl="1" indent="-285750" algn="l" defTabSz="1289050" rtl="0">
            <a:lnSpc>
              <a:spcPct val="90000"/>
            </a:lnSpc>
            <a:spcBef>
              <a:spcPct val="0"/>
            </a:spcBef>
            <a:spcAft>
              <a:spcPct val="20000"/>
            </a:spcAft>
            <a:buChar char="•"/>
          </a:pPr>
          <a:r>
            <a:rPr lang="en-US" sz="2900" kern="1200" dirty="0">
              <a:latin typeface="Arial Rounded MT Bold" panose="020F0704030504030204" pitchFamily="34" charset="0"/>
            </a:rPr>
            <a:t>Glucocorticoid therapy*</a:t>
          </a:r>
          <a:endParaRPr lang="ar-IQ" sz="2900" kern="1200" dirty="0">
            <a:latin typeface="Arial Rounded MT Bold" panose="020F0704030504030204" pitchFamily="34" charset="0"/>
          </a:endParaRPr>
        </a:p>
        <a:p>
          <a:pPr marL="285750" lvl="1" indent="-285750" algn="l" defTabSz="1289050" rtl="0">
            <a:lnSpc>
              <a:spcPct val="90000"/>
            </a:lnSpc>
            <a:spcBef>
              <a:spcPct val="0"/>
            </a:spcBef>
            <a:spcAft>
              <a:spcPct val="20000"/>
            </a:spcAft>
            <a:buChar char="•"/>
          </a:pPr>
          <a:r>
            <a:rPr lang="en-US" sz="2900" kern="1200" dirty="0">
              <a:latin typeface="Arial Rounded MT Bold" panose="020F0704030504030204" pitchFamily="34" charset="0"/>
            </a:rPr>
            <a:t>Assessment of response of osteoporosis to treatment</a:t>
          </a:r>
          <a:endParaRPr lang="ar-IQ" sz="2900" kern="1200" dirty="0">
            <a:latin typeface="Arial Rounded MT Bold" panose="020F0704030504030204" pitchFamily="34" charset="0"/>
          </a:endParaRPr>
        </a:p>
        <a:p>
          <a:pPr marL="285750" lvl="1" indent="-285750" algn="l" defTabSz="1289050" rtl="0">
            <a:lnSpc>
              <a:spcPct val="90000"/>
            </a:lnSpc>
            <a:spcBef>
              <a:spcPct val="0"/>
            </a:spcBef>
            <a:spcAft>
              <a:spcPct val="20000"/>
            </a:spcAft>
            <a:buChar char="•"/>
          </a:pPr>
          <a:r>
            <a:rPr lang="en-US" sz="2900" kern="1200">
              <a:latin typeface="Arial Rounded MT Bold" panose="020F0704030504030204" pitchFamily="34" charset="0"/>
            </a:rPr>
            <a:t>Assessment of progression of osteopenia to osteoporosis</a:t>
          </a:r>
          <a:endParaRPr lang="ar-IQ" sz="2900" kern="1200">
            <a:latin typeface="Arial Rounded MT Bold" panose="020F0704030504030204" pitchFamily="34" charset="0"/>
          </a:endParaRPr>
        </a:p>
        <a:p>
          <a:pPr marL="285750" lvl="1" indent="-285750" algn="l" defTabSz="1289050" rtl="0">
            <a:lnSpc>
              <a:spcPct val="90000"/>
            </a:lnSpc>
            <a:spcBef>
              <a:spcPct val="0"/>
            </a:spcBef>
            <a:spcAft>
              <a:spcPct val="20000"/>
            </a:spcAft>
            <a:buChar char="•"/>
          </a:pPr>
          <a:r>
            <a:rPr lang="en-US" sz="2900" kern="1200" dirty="0">
              <a:latin typeface="Arial Rounded MT Bold" panose="020F0704030504030204" pitchFamily="34" charset="0"/>
            </a:rPr>
            <a:t>Age &lt;50 years and very strong risk factors for osteoporosis</a:t>
          </a:r>
          <a:endParaRPr lang="ar-IQ" sz="2900" kern="1200" dirty="0">
            <a:latin typeface="Arial Rounded MT Bold" panose="020F0704030504030204" pitchFamily="34" charset="0"/>
          </a:endParaRPr>
        </a:p>
      </dsp:txBody>
      <dsp:txXfrm>
        <a:off x="0" y="1251648"/>
        <a:ext cx="11566467" cy="29104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B41BD-8507-446A-BDD7-EB25238896A2}">
      <dsp:nvSpPr>
        <dsp:cNvPr id="0" name=""/>
        <dsp:cNvSpPr/>
      </dsp:nvSpPr>
      <dsp:spPr>
        <a:xfrm>
          <a:off x="0" y="3130386"/>
          <a:ext cx="9959653" cy="205387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Arial Rounded MT Bold" panose="020F0704030504030204" pitchFamily="34" charset="0"/>
            </a:rPr>
            <a:t>Switch to </a:t>
          </a:r>
          <a:endParaRPr lang="ar-IQ" sz="2400" kern="1200" dirty="0">
            <a:latin typeface="Arial Rounded MT Bold" panose="020F0704030504030204" pitchFamily="34" charset="0"/>
          </a:endParaRPr>
        </a:p>
      </dsp:txBody>
      <dsp:txXfrm>
        <a:off x="0" y="3130386"/>
        <a:ext cx="9959653" cy="1109090"/>
      </dsp:txXfrm>
    </dsp:sp>
    <dsp:sp modelId="{FE178458-AED3-482D-8AC9-BC5EDFF7E5FB}">
      <dsp:nvSpPr>
        <dsp:cNvPr id="0" name=""/>
        <dsp:cNvSpPr/>
      </dsp:nvSpPr>
      <dsp:spPr>
        <a:xfrm>
          <a:off x="0" y="4198399"/>
          <a:ext cx="4979826" cy="944781"/>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Arial Rounded MT Bold" panose="020F0704030504030204" pitchFamily="34" charset="0"/>
            </a:rPr>
            <a:t>Parenteral zoledronic acid </a:t>
          </a:r>
          <a:endParaRPr lang="ar-IQ" sz="2400" kern="1200" dirty="0">
            <a:latin typeface="Arial Rounded MT Bold" panose="020F0704030504030204" pitchFamily="34" charset="0"/>
          </a:endParaRPr>
        </a:p>
      </dsp:txBody>
      <dsp:txXfrm>
        <a:off x="0" y="4198399"/>
        <a:ext cx="4979826" cy="944781"/>
      </dsp:txXfrm>
    </dsp:sp>
    <dsp:sp modelId="{C1D50B05-4CD3-4044-B3E1-C7D2AA900752}">
      <dsp:nvSpPr>
        <dsp:cNvPr id="0" name=""/>
        <dsp:cNvSpPr/>
      </dsp:nvSpPr>
      <dsp:spPr>
        <a:xfrm>
          <a:off x="4979826" y="4198399"/>
          <a:ext cx="4979826" cy="944781"/>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Arial Rounded MT Bold" panose="020F0704030504030204" pitchFamily="34" charset="0"/>
            </a:rPr>
            <a:t>Teriparatide (TPTD)</a:t>
          </a:r>
          <a:r>
            <a:rPr lang="en-US" sz="2400" kern="1200" dirty="0">
              <a:latin typeface="Arial Rounded MT Bold" panose="020F0704030504030204" pitchFamily="34" charset="0"/>
              <a:sym typeface="Wingdings" panose="05000000000000000000" pitchFamily="2" charset="2"/>
            </a:rPr>
            <a:t></a:t>
          </a:r>
          <a:r>
            <a:rPr lang="en-US" sz="2400" kern="1200" dirty="0">
              <a:latin typeface="Arial Rounded MT Bold" panose="020F0704030504030204" pitchFamily="34" charset="0"/>
            </a:rPr>
            <a:t>(severe spinal osteoporosis) </a:t>
          </a:r>
          <a:endParaRPr lang="ar-IQ" sz="2400" kern="1200" dirty="0">
            <a:latin typeface="Arial Rounded MT Bold" panose="020F0704030504030204" pitchFamily="34" charset="0"/>
          </a:endParaRPr>
        </a:p>
      </dsp:txBody>
      <dsp:txXfrm>
        <a:off x="4979826" y="4198399"/>
        <a:ext cx="4979826" cy="944781"/>
      </dsp:txXfrm>
    </dsp:sp>
    <dsp:sp modelId="{0560306A-9066-4F96-AC91-F2072F121F27}">
      <dsp:nvSpPr>
        <dsp:cNvPr id="0" name=""/>
        <dsp:cNvSpPr/>
      </dsp:nvSpPr>
      <dsp:spPr>
        <a:xfrm rot="10800000">
          <a:off x="0" y="2338"/>
          <a:ext cx="9959653" cy="3158855"/>
        </a:xfrm>
        <a:prstGeom prst="upArrowCallou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dirty="0">
              <a:latin typeface="Arial Rounded MT Bold" panose="020F0704030504030204" pitchFamily="34" charset="0"/>
            </a:rPr>
            <a:t>Change treatment if BMD reduced more than 4% despite oral bisphosphonates </a:t>
          </a:r>
          <a:endParaRPr lang="ar-IQ" sz="2800" kern="1200" dirty="0">
            <a:latin typeface="Arial Rounded MT Bold" panose="020F0704030504030204" pitchFamily="34" charset="0"/>
          </a:endParaRPr>
        </a:p>
      </dsp:txBody>
      <dsp:txXfrm rot="10800000">
        <a:off x="0" y="2338"/>
        <a:ext cx="9959653" cy="2052529"/>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34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0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AD091E2C-83A8-48C0-8527-B1A0BA3F3F61}" type="datetimeFigureOut">
              <a:rPr lang="ar-IQ" smtClean="0"/>
              <a:t>09/08/1444</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35D4E6DE-3713-41BC-9F1F-743E4EF7AAFD}" type="slidenum">
              <a:rPr lang="ar-IQ" smtClean="0"/>
              <a:t>‹#›</a:t>
            </a:fld>
            <a:endParaRPr lang="ar-IQ"/>
          </a:p>
        </p:txBody>
      </p:sp>
    </p:spTree>
    <p:extLst>
      <p:ext uri="{BB962C8B-B14F-4D97-AF65-F5344CB8AC3E}">
        <p14:creationId xmlns:p14="http://schemas.microsoft.com/office/powerpoint/2010/main" val="2094252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Inhaled glucocorticoids can reduce bone density but the risk of osteoporosis is much lower than with systemic therapy.</a:t>
            </a:r>
          </a:p>
          <a:p>
            <a:endParaRPr lang="ar-IQ" dirty="0"/>
          </a:p>
        </p:txBody>
      </p:sp>
      <p:sp>
        <p:nvSpPr>
          <p:cNvPr id="4" name="Slide Number Placeholder 3"/>
          <p:cNvSpPr>
            <a:spLocks noGrp="1"/>
          </p:cNvSpPr>
          <p:nvPr>
            <p:ph type="sldNum" sz="quarter" idx="10"/>
          </p:nvPr>
        </p:nvSpPr>
        <p:spPr/>
        <p:txBody>
          <a:bodyPr/>
          <a:lstStyle/>
          <a:p>
            <a:fld id="{35D4E6DE-3713-41BC-9F1F-743E4EF7AAFD}" type="slidenum">
              <a:rPr lang="ar-IQ" smtClean="0"/>
              <a:t>9</a:t>
            </a:fld>
            <a:endParaRPr lang="ar-IQ"/>
          </a:p>
        </p:txBody>
      </p:sp>
    </p:spTree>
    <p:extLst>
      <p:ext uri="{BB962C8B-B14F-4D97-AF65-F5344CB8AC3E}">
        <p14:creationId xmlns:p14="http://schemas.microsoft.com/office/powerpoint/2010/main" val="150816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TPTD also stimulates bone resorption, the increase in bone formation is greater, resulting in increased bone density, particularly at sites rich in trabecular</a:t>
            </a:r>
            <a:br>
              <a:rPr lang="en-US" dirty="0"/>
            </a:br>
            <a:r>
              <a:rPr lang="en-US" dirty="0"/>
              <a:t>bone such as the spine.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Rounded MT Bold" panose="020F0704030504030204" pitchFamily="34" charset="0"/>
              </a:rPr>
              <a:t>Similar efficacy to that of bisphosphonates in prevention of non-vertebral fractures but it is superior to oral bisphosphonates in preventing vertebral fractures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Rounded MT Bold" panose="020F0704030504030204" pitchFamily="34" charset="0"/>
              </a:rPr>
              <a:t>Should not combined with oral bisphosphonates (since the bisphosphonate blunts the anabolic effect)</a:t>
            </a:r>
            <a:endParaRPr lang="en-US" dirty="0"/>
          </a:p>
        </p:txBody>
      </p:sp>
      <p:sp>
        <p:nvSpPr>
          <p:cNvPr id="4" name="Slide Number Placeholder 3"/>
          <p:cNvSpPr>
            <a:spLocks noGrp="1"/>
          </p:cNvSpPr>
          <p:nvPr>
            <p:ph type="sldNum" sz="quarter" idx="10"/>
          </p:nvPr>
        </p:nvSpPr>
        <p:spPr/>
        <p:txBody>
          <a:bodyPr/>
          <a:lstStyle/>
          <a:p>
            <a:fld id="{35D4E6DE-3713-41BC-9F1F-743E4EF7AAFD}" type="slidenum">
              <a:rPr lang="ar-IQ" smtClean="0"/>
              <a:t>30</a:t>
            </a:fld>
            <a:endParaRPr lang="ar-IQ"/>
          </a:p>
        </p:txBody>
      </p:sp>
    </p:spTree>
    <p:extLst>
      <p:ext uri="{BB962C8B-B14F-4D97-AF65-F5344CB8AC3E}">
        <p14:creationId xmlns:p14="http://schemas.microsoft.com/office/powerpoint/2010/main" val="1987889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Rounded MT Bold" panose="020F0704030504030204" pitchFamily="34" charset="0"/>
              </a:rPr>
              <a:t>At the end of this period an inhibitor of bone resorption should be given to maintain the increase in bone mass</a:t>
            </a:r>
          </a:p>
          <a:p>
            <a:endParaRPr lang="ar-IQ" dirty="0"/>
          </a:p>
        </p:txBody>
      </p:sp>
      <p:sp>
        <p:nvSpPr>
          <p:cNvPr id="4" name="Slide Number Placeholder 3"/>
          <p:cNvSpPr>
            <a:spLocks noGrp="1"/>
          </p:cNvSpPr>
          <p:nvPr>
            <p:ph type="sldNum" sz="quarter" idx="10"/>
          </p:nvPr>
        </p:nvSpPr>
        <p:spPr/>
        <p:txBody>
          <a:bodyPr/>
          <a:lstStyle/>
          <a:p>
            <a:fld id="{35D4E6DE-3713-41BC-9F1F-743E4EF7AAFD}" type="slidenum">
              <a:rPr lang="ar-IQ" smtClean="0"/>
              <a:t>31</a:t>
            </a:fld>
            <a:endParaRPr lang="ar-IQ"/>
          </a:p>
        </p:txBody>
      </p:sp>
    </p:spTree>
    <p:extLst>
      <p:ext uri="{BB962C8B-B14F-4D97-AF65-F5344CB8AC3E}">
        <p14:creationId xmlns:p14="http://schemas.microsoft.com/office/powerpoint/2010/main" val="2585173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35D4E6DE-3713-41BC-9F1F-743E4EF7AAFD}" type="slidenum">
              <a:rPr lang="ar-IQ" smtClean="0"/>
              <a:t>34</a:t>
            </a:fld>
            <a:endParaRPr lang="ar-IQ"/>
          </a:p>
        </p:txBody>
      </p:sp>
    </p:spTree>
    <p:extLst>
      <p:ext uri="{BB962C8B-B14F-4D97-AF65-F5344CB8AC3E}">
        <p14:creationId xmlns:p14="http://schemas.microsoft.com/office/powerpoint/2010/main" val="271166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Rounded MT Bold" panose="020F0704030504030204" pitchFamily="34" charset="0"/>
              </a:rPr>
              <a:t>*(stimulates osteoclastic bone resorption)  </a:t>
            </a:r>
            <a:endParaRPr lang="ar-IQ" sz="1200" dirty="0">
              <a:latin typeface="Arial Rounded MT Bold" panose="020F0704030504030204" pitchFamily="34" charset="0"/>
            </a:endParaRPr>
          </a:p>
          <a:p>
            <a:endParaRPr lang="ar-IQ" dirty="0"/>
          </a:p>
        </p:txBody>
      </p:sp>
      <p:sp>
        <p:nvSpPr>
          <p:cNvPr id="4" name="Slide Number Placeholder 3"/>
          <p:cNvSpPr>
            <a:spLocks noGrp="1"/>
          </p:cNvSpPr>
          <p:nvPr>
            <p:ph type="sldNum" sz="quarter" idx="10"/>
          </p:nvPr>
        </p:nvSpPr>
        <p:spPr/>
        <p:txBody>
          <a:bodyPr/>
          <a:lstStyle/>
          <a:p>
            <a:fld id="{35D4E6DE-3713-41BC-9F1F-743E4EF7AAFD}" type="slidenum">
              <a:rPr lang="ar-IQ" smtClean="0"/>
              <a:t>10</a:t>
            </a:fld>
            <a:endParaRPr lang="ar-IQ"/>
          </a:p>
        </p:txBody>
      </p:sp>
    </p:spTree>
    <p:extLst>
      <p:ext uri="{BB962C8B-B14F-4D97-AF65-F5344CB8AC3E}">
        <p14:creationId xmlns:p14="http://schemas.microsoft.com/office/powerpoint/2010/main" val="3886819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Rounded MT Bold" panose="020F0704030504030204" pitchFamily="34" charset="0"/>
              </a:rPr>
              <a:t>* May relate to an exaggeration of the bone loss that normally occurs during pregnancy in patients with pre-existing low bone mass </a:t>
            </a:r>
            <a:endParaRPr lang="ar-IQ" dirty="0"/>
          </a:p>
        </p:txBody>
      </p:sp>
      <p:sp>
        <p:nvSpPr>
          <p:cNvPr id="4" name="Slide Number Placeholder 3"/>
          <p:cNvSpPr>
            <a:spLocks noGrp="1"/>
          </p:cNvSpPr>
          <p:nvPr>
            <p:ph type="sldNum" sz="quarter" idx="10"/>
          </p:nvPr>
        </p:nvSpPr>
        <p:spPr/>
        <p:txBody>
          <a:bodyPr/>
          <a:lstStyle/>
          <a:p>
            <a:fld id="{35D4E6DE-3713-41BC-9F1F-743E4EF7AAFD}" type="slidenum">
              <a:rPr lang="ar-IQ" smtClean="0"/>
              <a:t>11</a:t>
            </a:fld>
            <a:endParaRPr lang="ar-IQ"/>
          </a:p>
        </p:txBody>
      </p:sp>
    </p:spTree>
    <p:extLst>
      <p:ext uri="{BB962C8B-B14F-4D97-AF65-F5344CB8AC3E}">
        <p14:creationId xmlns:p14="http://schemas.microsoft.com/office/powerpoint/2010/main" val="44736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a:latin typeface="Arial Rounded MT Bold" panose="020F0704030504030204" pitchFamily="34" charset="0"/>
              </a:rPr>
              <a:t>(&gt; 7.5 mg prednisolone daily for &gt;3 months)</a:t>
            </a:r>
            <a:endParaRPr lang="en-US" dirty="0"/>
          </a:p>
          <a:p>
            <a:endParaRPr lang="ar-IQ" dirty="0"/>
          </a:p>
        </p:txBody>
      </p:sp>
      <p:sp>
        <p:nvSpPr>
          <p:cNvPr id="4" name="Slide Number Placeholder 3"/>
          <p:cNvSpPr>
            <a:spLocks noGrp="1"/>
          </p:cNvSpPr>
          <p:nvPr>
            <p:ph type="sldNum" sz="quarter" idx="10"/>
          </p:nvPr>
        </p:nvSpPr>
        <p:spPr/>
        <p:txBody>
          <a:bodyPr/>
          <a:lstStyle/>
          <a:p>
            <a:fld id="{35D4E6DE-3713-41BC-9F1F-743E4EF7AAFD}" type="slidenum">
              <a:rPr lang="ar-IQ" smtClean="0"/>
              <a:t>14</a:t>
            </a:fld>
            <a:endParaRPr lang="ar-IQ"/>
          </a:p>
        </p:txBody>
      </p:sp>
    </p:spTree>
    <p:extLst>
      <p:ext uri="{BB962C8B-B14F-4D97-AF65-F5344CB8AC3E}">
        <p14:creationId xmlns:p14="http://schemas.microsoft.com/office/powerpoint/2010/main" val="3489694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Rounded MT Bold" panose="020F0704030504030204" pitchFamily="34" charset="0"/>
              </a:rPr>
              <a:t>Intravenous zoledronic acid, 3 years of therapy is equivalent to 6 years in terms of fracture risk reduction and many experts recommend periods of 3 years on and 3 years off treatment to reduce the risk of over-suppression of bone turnover</a:t>
            </a:r>
            <a:endParaRPr lang="ar-IQ" dirty="0"/>
          </a:p>
        </p:txBody>
      </p:sp>
      <p:sp>
        <p:nvSpPr>
          <p:cNvPr id="4" name="Slide Number Placeholder 3"/>
          <p:cNvSpPr>
            <a:spLocks noGrp="1"/>
          </p:cNvSpPr>
          <p:nvPr>
            <p:ph type="sldNum" sz="quarter" idx="10"/>
          </p:nvPr>
        </p:nvSpPr>
        <p:spPr/>
        <p:txBody>
          <a:bodyPr/>
          <a:lstStyle/>
          <a:p>
            <a:fld id="{35D4E6DE-3713-41BC-9F1F-743E4EF7AAFD}" type="slidenum">
              <a:rPr lang="ar-IQ" smtClean="0"/>
              <a:t>25</a:t>
            </a:fld>
            <a:endParaRPr lang="ar-IQ"/>
          </a:p>
        </p:txBody>
      </p:sp>
    </p:spTree>
    <p:extLst>
      <p:ext uri="{BB962C8B-B14F-4D97-AF65-F5344CB8AC3E}">
        <p14:creationId xmlns:p14="http://schemas.microsoft.com/office/powerpoint/2010/main" val="3643964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Rounded MT Bold" panose="020F0704030504030204" pitchFamily="34" charset="0"/>
              </a:rPr>
              <a:t>Oral bisphosphonates are poorly absorbed from the gastrointestinal tract and should be taken on an empty stomach with plain water; no food should be eaten for 30–45 minutes after administration.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Rounded MT Bold" panose="020F0704030504030204" pitchFamily="34" charset="0"/>
              </a:rPr>
              <a:t>Oesophageal stricture or achalasia(tablets may stick in</a:t>
            </a:r>
            <a:br>
              <a:rPr lang="en-US" sz="1200" dirty="0">
                <a:latin typeface="Arial Rounded MT Bold" panose="020F0704030504030204" pitchFamily="34" charset="0"/>
              </a:rPr>
            </a:br>
            <a:r>
              <a:rPr lang="en-US" sz="1200" dirty="0">
                <a:latin typeface="Arial Rounded MT Bold" panose="020F0704030504030204" pitchFamily="34" charset="0"/>
              </a:rPr>
              <a:t>the oesophagus, causing ulceration and perforation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Rounded MT Bold" panose="020F0704030504030204" pitchFamily="34" charset="0"/>
            </a:endParaRPr>
          </a:p>
          <a:p>
            <a:endParaRPr lang="ar-IQ" dirty="0"/>
          </a:p>
        </p:txBody>
      </p:sp>
      <p:sp>
        <p:nvSpPr>
          <p:cNvPr id="4" name="Slide Number Placeholder 3"/>
          <p:cNvSpPr>
            <a:spLocks noGrp="1"/>
          </p:cNvSpPr>
          <p:nvPr>
            <p:ph type="sldNum" sz="quarter" idx="10"/>
          </p:nvPr>
        </p:nvSpPr>
        <p:spPr/>
        <p:txBody>
          <a:bodyPr/>
          <a:lstStyle/>
          <a:p>
            <a:fld id="{35D4E6DE-3713-41BC-9F1F-743E4EF7AAFD}" type="slidenum">
              <a:rPr lang="ar-IQ" smtClean="0"/>
              <a:t>26</a:t>
            </a:fld>
            <a:endParaRPr lang="ar-IQ"/>
          </a:p>
        </p:txBody>
      </p:sp>
    </p:spTree>
    <p:extLst>
      <p:ext uri="{BB962C8B-B14F-4D97-AF65-F5344CB8AC3E}">
        <p14:creationId xmlns:p14="http://schemas.microsoft.com/office/powerpoint/2010/main" val="36250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Osteonecrosis of the jaw is characterised by the presence of necrotic bone in the mandible or maxilla, typically occurring after tooth extraction when the socket fails to heal. This complication is very rare in osteoporosis but patients receiving bisphosphonates should be advised to pay attention to good oral hygiene. </a:t>
            </a:r>
          </a:p>
          <a:p>
            <a:r>
              <a:rPr lang="en-US" sz="1200" b="0" i="0" kern="1200" dirty="0">
                <a:solidFill>
                  <a:schemeClr val="tx1"/>
                </a:solidFill>
                <a:effectLst/>
                <a:latin typeface="+mn-lt"/>
                <a:ea typeface="+mn-ea"/>
                <a:cs typeface="+mn-cs"/>
              </a:rPr>
              <a:t>There is no evidence that temporarily stopping bisphosphonates for tooth extraction alters the risk of osteonecrosis of the jaw. </a:t>
            </a:r>
          </a:p>
          <a:p>
            <a:r>
              <a:rPr lang="en-US" sz="1200" b="0" i="0" kern="1200" dirty="0">
                <a:solidFill>
                  <a:schemeClr val="tx1"/>
                </a:solidFill>
                <a:effectLst/>
                <a:latin typeface="+mn-lt"/>
                <a:ea typeface="+mn-ea"/>
                <a:cs typeface="+mn-cs"/>
              </a:rPr>
              <a:t>Atypical subtrochanteric fractures have been described in patients who</a:t>
            </a:r>
            <a:r>
              <a:rPr lang="en-US" dirty="0"/>
              <a:t> </a:t>
            </a:r>
            <a:r>
              <a:rPr lang="en-US" sz="1200" b="0" i="0" kern="1200" dirty="0">
                <a:solidFill>
                  <a:schemeClr val="tx1"/>
                </a:solidFill>
                <a:effectLst/>
                <a:latin typeface="+mn-lt"/>
                <a:ea typeface="+mn-ea"/>
                <a:cs typeface="+mn-cs"/>
              </a:rPr>
              <a:t>have received long-term bisphosphonates and appear to be the result of over-suppression of normal bone remodeling.</a:t>
            </a:r>
            <a:r>
              <a:rPr lang="en-US" dirty="0"/>
              <a:t> </a:t>
            </a:r>
            <a:br>
              <a:rPr lang="en-US" dirty="0"/>
            </a:br>
            <a:br>
              <a:rPr lang="en-US" dirty="0"/>
            </a:br>
            <a:endParaRPr lang="ar-IQ" dirty="0"/>
          </a:p>
        </p:txBody>
      </p:sp>
      <p:sp>
        <p:nvSpPr>
          <p:cNvPr id="4" name="Slide Number Placeholder 3"/>
          <p:cNvSpPr>
            <a:spLocks noGrp="1"/>
          </p:cNvSpPr>
          <p:nvPr>
            <p:ph type="sldNum" sz="quarter" idx="10"/>
          </p:nvPr>
        </p:nvSpPr>
        <p:spPr/>
        <p:txBody>
          <a:bodyPr/>
          <a:lstStyle/>
          <a:p>
            <a:fld id="{35D4E6DE-3713-41BC-9F1F-743E4EF7AAFD}" type="slidenum">
              <a:rPr lang="ar-IQ" smtClean="0"/>
              <a:t>27</a:t>
            </a:fld>
            <a:endParaRPr lang="ar-IQ"/>
          </a:p>
        </p:txBody>
      </p:sp>
    </p:spTree>
    <p:extLst>
      <p:ext uri="{BB962C8B-B14F-4D97-AF65-F5344CB8AC3E}">
        <p14:creationId xmlns:p14="http://schemas.microsoft.com/office/powerpoint/2010/main" val="1126258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dirty="0">
                <a:latin typeface="Arial Rounded MT Bold" panose="020F0704030504030204" pitchFamily="34" charset="0"/>
              </a:rPr>
              <a:t>similar efficacy to zoledronic acid</a:t>
            </a:r>
            <a:endParaRPr lang="ar-IQ" dirty="0"/>
          </a:p>
        </p:txBody>
      </p:sp>
      <p:sp>
        <p:nvSpPr>
          <p:cNvPr id="4" name="Slide Number Placeholder 3"/>
          <p:cNvSpPr>
            <a:spLocks noGrp="1"/>
          </p:cNvSpPr>
          <p:nvPr>
            <p:ph type="sldNum" sz="quarter" idx="10"/>
          </p:nvPr>
        </p:nvSpPr>
        <p:spPr/>
        <p:txBody>
          <a:bodyPr/>
          <a:lstStyle/>
          <a:p>
            <a:fld id="{35D4E6DE-3713-41BC-9F1F-743E4EF7AAFD}" type="slidenum">
              <a:rPr lang="ar-IQ" smtClean="0"/>
              <a:t>28</a:t>
            </a:fld>
            <a:endParaRPr lang="ar-IQ"/>
          </a:p>
        </p:txBody>
      </p:sp>
    </p:spTree>
    <p:extLst>
      <p:ext uri="{BB962C8B-B14F-4D97-AF65-F5344CB8AC3E}">
        <p14:creationId xmlns:p14="http://schemas.microsoft.com/office/powerpoint/2010/main" val="3777384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Rounded MT Bold" panose="020F0704030504030204" pitchFamily="34" charset="0"/>
              </a:rPr>
              <a:t>The response to bisphosphonates is blunted in patients with vitamin D deficiency so If the patient’s dietary calcium is sufficient, stand-alone vitamin D supplements (800 IU daily) can be prescribed as an adjunct to anti-osteoporosis therapies </a:t>
            </a:r>
            <a:endParaRPr lang="ar-IQ" dirty="0"/>
          </a:p>
        </p:txBody>
      </p:sp>
      <p:sp>
        <p:nvSpPr>
          <p:cNvPr id="4" name="Slide Number Placeholder 3"/>
          <p:cNvSpPr>
            <a:spLocks noGrp="1"/>
          </p:cNvSpPr>
          <p:nvPr>
            <p:ph type="sldNum" sz="quarter" idx="10"/>
          </p:nvPr>
        </p:nvSpPr>
        <p:spPr/>
        <p:txBody>
          <a:bodyPr/>
          <a:lstStyle/>
          <a:p>
            <a:fld id="{35D4E6DE-3713-41BC-9F1F-743E4EF7AAFD}" type="slidenum">
              <a:rPr lang="ar-IQ" smtClean="0"/>
              <a:t>29</a:t>
            </a:fld>
            <a:endParaRPr lang="ar-IQ"/>
          </a:p>
        </p:txBody>
      </p:sp>
    </p:spTree>
    <p:extLst>
      <p:ext uri="{BB962C8B-B14F-4D97-AF65-F5344CB8AC3E}">
        <p14:creationId xmlns:p14="http://schemas.microsoft.com/office/powerpoint/2010/main" val="1982679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371600"/>
            <a:ext cx="9146382"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809" y="4953000"/>
            <a:ext cx="8231744"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3"/>
          <p:cNvSpPr>
            <a:spLocks noGrp="1"/>
          </p:cNvSpPr>
          <p:nvPr>
            <p:ph type="ftr" sz="quarter" idx="11"/>
          </p:nvPr>
        </p:nvSpPr>
        <p:spPr/>
        <p:txBody>
          <a:bodyPr/>
          <a:lstStyle/>
          <a:p>
            <a:endParaRPr lang="ar-IQ"/>
          </a:p>
        </p:txBody>
      </p:sp>
      <p:sp>
        <p:nvSpPr>
          <p:cNvPr id="4" name="Date Placeholder 4"/>
          <p:cNvSpPr>
            <a:spLocks noGrp="1"/>
          </p:cNvSpPr>
          <p:nvPr>
            <p:ph type="dt" sz="half" idx="10"/>
          </p:nvPr>
        </p:nvSpPr>
        <p:spPr/>
        <p:txBody>
          <a:bodyPr/>
          <a:lstStyle/>
          <a:p>
            <a:fld id="{16E52013-E25F-4391-8000-19FB4B79CC09}" type="datetimeFigureOut">
              <a:rPr lang="ar-IQ" smtClean="0"/>
              <a:t>09/08/1444</a:t>
            </a:fld>
            <a:endParaRPr lang="ar-IQ"/>
          </a:p>
        </p:txBody>
      </p:sp>
      <p:sp>
        <p:nvSpPr>
          <p:cNvPr id="6" name="Slide Number Placeholder 5"/>
          <p:cNvSpPr>
            <a:spLocks noGrp="1"/>
          </p:cNvSpPr>
          <p:nvPr>
            <p:ph type="sldNum" sz="quarter" idx="12"/>
          </p:nvPr>
        </p:nvSpPr>
        <p:spPr/>
        <p:txBody>
          <a:bodyPr/>
          <a:lstStyle/>
          <a:p>
            <a:fld id="{592BEB06-4CE6-4C91-88F3-B8A3AC99EFD2}" type="slidenum">
              <a:rPr lang="ar-IQ" smtClean="0"/>
              <a:t>‹#›</a:t>
            </a:fld>
            <a:endParaRPr lang="ar-IQ"/>
          </a:p>
        </p:txBody>
      </p:sp>
    </p:spTree>
    <p:extLst>
      <p:ext uri="{BB962C8B-B14F-4D97-AF65-F5344CB8AC3E}">
        <p14:creationId xmlns:p14="http://schemas.microsoft.com/office/powerpoint/2010/main" val="160324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lang="ar-IQ"/>
          </a:p>
        </p:txBody>
      </p:sp>
      <p:sp>
        <p:nvSpPr>
          <p:cNvPr id="4" name="Date Placeholder 4"/>
          <p:cNvSpPr>
            <a:spLocks noGrp="1"/>
          </p:cNvSpPr>
          <p:nvPr>
            <p:ph type="dt" sz="half" idx="10"/>
          </p:nvPr>
        </p:nvSpPr>
        <p:spPr/>
        <p:txBody>
          <a:bodyPr/>
          <a:lstStyle/>
          <a:p>
            <a:fld id="{16E52013-E25F-4391-8000-19FB4B79CC09}" type="datetimeFigureOut">
              <a:rPr lang="ar-IQ" smtClean="0"/>
              <a:t>09/08/1444</a:t>
            </a:fld>
            <a:endParaRPr lang="ar-IQ"/>
          </a:p>
        </p:txBody>
      </p:sp>
      <p:sp>
        <p:nvSpPr>
          <p:cNvPr id="6" name="Slide Number Placeholder 5"/>
          <p:cNvSpPr>
            <a:spLocks noGrp="1"/>
          </p:cNvSpPr>
          <p:nvPr>
            <p:ph type="sldNum" sz="quarter" idx="12"/>
          </p:nvPr>
        </p:nvSpPr>
        <p:spPr/>
        <p:txBody>
          <a:bodyPr/>
          <a:lstStyle/>
          <a:p>
            <a:fld id="{592BEB06-4CE6-4C91-88F3-B8A3AC99EFD2}" type="slidenum">
              <a:rPr lang="ar-IQ" smtClean="0"/>
              <a:t>‹#›</a:t>
            </a:fld>
            <a:endParaRPr lang="ar-IQ"/>
          </a:p>
        </p:txBody>
      </p:sp>
    </p:spTree>
    <p:extLst>
      <p:ext uri="{BB962C8B-B14F-4D97-AF65-F5344CB8AC3E}">
        <p14:creationId xmlns:p14="http://schemas.microsoft.com/office/powerpoint/2010/main" val="333575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4552" y="533400"/>
            <a:ext cx="1371957"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08" y="533400"/>
            <a:ext cx="8079305" cy="5592764"/>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lang="ar-IQ"/>
          </a:p>
        </p:txBody>
      </p:sp>
      <p:sp>
        <p:nvSpPr>
          <p:cNvPr id="4" name="Date Placeholder 4"/>
          <p:cNvSpPr>
            <a:spLocks noGrp="1"/>
          </p:cNvSpPr>
          <p:nvPr>
            <p:ph type="dt" sz="half" idx="10"/>
          </p:nvPr>
        </p:nvSpPr>
        <p:spPr/>
        <p:txBody>
          <a:bodyPr/>
          <a:lstStyle/>
          <a:p>
            <a:fld id="{16E52013-E25F-4391-8000-19FB4B79CC09}" type="datetimeFigureOut">
              <a:rPr lang="ar-IQ" smtClean="0"/>
              <a:t>09/08/1444</a:t>
            </a:fld>
            <a:endParaRPr lang="ar-IQ"/>
          </a:p>
        </p:txBody>
      </p:sp>
      <p:sp>
        <p:nvSpPr>
          <p:cNvPr id="6" name="Slide Number Placeholder 5"/>
          <p:cNvSpPr>
            <a:spLocks noGrp="1"/>
          </p:cNvSpPr>
          <p:nvPr>
            <p:ph type="sldNum" sz="quarter" idx="12"/>
          </p:nvPr>
        </p:nvSpPr>
        <p:spPr/>
        <p:txBody>
          <a:bodyPr/>
          <a:lstStyle/>
          <a:p>
            <a:fld id="{592BEB06-4CE6-4C91-88F3-B8A3AC99EFD2}" type="slidenum">
              <a:rPr lang="ar-IQ" smtClean="0"/>
              <a:t>‹#›</a:t>
            </a:fld>
            <a:endParaRPr lang="ar-IQ"/>
          </a:p>
        </p:txBody>
      </p:sp>
    </p:spTree>
    <p:extLst>
      <p:ext uri="{BB962C8B-B14F-4D97-AF65-F5344CB8AC3E}">
        <p14:creationId xmlns:p14="http://schemas.microsoft.com/office/powerpoint/2010/main" val="325439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lang="ar-IQ"/>
          </a:p>
        </p:txBody>
      </p:sp>
      <p:sp>
        <p:nvSpPr>
          <p:cNvPr id="4" name="Date Placeholder 4"/>
          <p:cNvSpPr>
            <a:spLocks noGrp="1"/>
          </p:cNvSpPr>
          <p:nvPr>
            <p:ph type="dt" sz="half" idx="10"/>
          </p:nvPr>
        </p:nvSpPr>
        <p:spPr/>
        <p:txBody>
          <a:bodyPr/>
          <a:lstStyle/>
          <a:p>
            <a:fld id="{16E52013-E25F-4391-8000-19FB4B79CC09}" type="datetimeFigureOut">
              <a:rPr lang="ar-IQ" smtClean="0"/>
              <a:t>09/08/1444</a:t>
            </a:fld>
            <a:endParaRPr lang="ar-IQ"/>
          </a:p>
        </p:txBody>
      </p:sp>
      <p:sp>
        <p:nvSpPr>
          <p:cNvPr id="6" name="Slide Number Placeholder 5"/>
          <p:cNvSpPr>
            <a:spLocks noGrp="1"/>
          </p:cNvSpPr>
          <p:nvPr>
            <p:ph type="sldNum" sz="quarter" idx="12"/>
          </p:nvPr>
        </p:nvSpPr>
        <p:spPr/>
        <p:txBody>
          <a:bodyPr/>
          <a:lstStyle/>
          <a:p>
            <a:fld id="{592BEB06-4CE6-4C91-88F3-B8A3AC99EFD2}" type="slidenum">
              <a:rPr lang="ar-IQ" smtClean="0"/>
              <a:t>‹#›</a:t>
            </a:fld>
            <a:endParaRPr lang="ar-IQ"/>
          </a:p>
        </p:txBody>
      </p:sp>
    </p:spTree>
    <p:extLst>
      <p:ext uri="{BB962C8B-B14F-4D97-AF65-F5344CB8AC3E}">
        <p14:creationId xmlns:p14="http://schemas.microsoft.com/office/powerpoint/2010/main" val="130774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811" y="2514601"/>
            <a:ext cx="9146382" cy="2819400"/>
          </a:xfrm>
        </p:spPr>
        <p:txBody>
          <a:bodyPr anchor="b">
            <a:noAutofit/>
          </a:bodyPr>
          <a:lstStyle>
            <a:lvl1pPr algn="l">
              <a:defRPr sz="6600" b="0" i="0" cap="none" baseline="0"/>
            </a:lvl1pPr>
          </a:lstStyle>
          <a:p>
            <a:r>
              <a:rPr lang="en-US"/>
              <a:t>Click to edit Master title style</a:t>
            </a:r>
            <a:endParaRPr dirty="0"/>
          </a:p>
        </p:txBody>
      </p:sp>
      <p:sp>
        <p:nvSpPr>
          <p:cNvPr id="3" name="Text Placeholder 2"/>
          <p:cNvSpPr>
            <a:spLocks noGrp="1"/>
          </p:cNvSpPr>
          <p:nvPr>
            <p:ph type="body" idx="1"/>
          </p:nvPr>
        </p:nvSpPr>
        <p:spPr>
          <a:xfrm>
            <a:off x="1522809" y="990600"/>
            <a:ext cx="8231744"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p>
            <a:endParaRPr lang="ar-IQ"/>
          </a:p>
        </p:txBody>
      </p:sp>
      <p:sp>
        <p:nvSpPr>
          <p:cNvPr id="4" name="Date Placeholder 4"/>
          <p:cNvSpPr>
            <a:spLocks noGrp="1"/>
          </p:cNvSpPr>
          <p:nvPr>
            <p:ph type="dt" sz="half" idx="10"/>
          </p:nvPr>
        </p:nvSpPr>
        <p:spPr/>
        <p:txBody>
          <a:bodyPr/>
          <a:lstStyle/>
          <a:p>
            <a:fld id="{16E52013-E25F-4391-8000-19FB4B79CC09}" type="datetimeFigureOut">
              <a:rPr lang="ar-IQ" smtClean="0"/>
              <a:t>09/08/1444</a:t>
            </a:fld>
            <a:endParaRPr lang="ar-IQ"/>
          </a:p>
        </p:txBody>
      </p:sp>
      <p:sp>
        <p:nvSpPr>
          <p:cNvPr id="6" name="Slide Number Placeholder 5"/>
          <p:cNvSpPr>
            <a:spLocks noGrp="1"/>
          </p:cNvSpPr>
          <p:nvPr>
            <p:ph type="sldNum" sz="quarter" idx="12"/>
          </p:nvPr>
        </p:nvSpPr>
        <p:spPr/>
        <p:txBody>
          <a:bodyPr/>
          <a:lstStyle/>
          <a:p>
            <a:fld id="{592BEB06-4CE6-4C91-88F3-B8A3AC99EFD2}" type="slidenum">
              <a:rPr lang="ar-IQ" smtClean="0"/>
              <a:t>‹#›</a:t>
            </a:fld>
            <a:endParaRPr lang="ar-IQ"/>
          </a:p>
        </p:txBody>
      </p:sp>
    </p:spTree>
    <p:extLst>
      <p:ext uri="{BB962C8B-B14F-4D97-AF65-F5344CB8AC3E}">
        <p14:creationId xmlns:p14="http://schemas.microsoft.com/office/powerpoint/2010/main" val="423954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1" y="533400"/>
            <a:ext cx="9603701" cy="1143000"/>
          </a:xfrm>
        </p:spPr>
        <p:txBody>
          <a:bodyPr/>
          <a:lstStyle/>
          <a:p>
            <a:r>
              <a:rPr lang="en-US"/>
              <a:t>Click to edit Master title style</a:t>
            </a:r>
            <a:endParaRPr/>
          </a:p>
        </p:txBody>
      </p:sp>
      <p:sp>
        <p:nvSpPr>
          <p:cNvPr id="3" name="Content Placeholder 2"/>
          <p:cNvSpPr>
            <a:spLocks noGrp="1"/>
          </p:cNvSpPr>
          <p:nvPr>
            <p:ph sz="half" idx="1"/>
          </p:nvPr>
        </p:nvSpPr>
        <p:spPr>
          <a:xfrm>
            <a:off x="1522811" y="1828800"/>
            <a:ext cx="464636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7099" y="1828800"/>
            <a:ext cx="464941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lang="ar-IQ"/>
          </a:p>
        </p:txBody>
      </p:sp>
      <p:sp>
        <p:nvSpPr>
          <p:cNvPr id="5" name="Date Placeholder 5"/>
          <p:cNvSpPr>
            <a:spLocks noGrp="1"/>
          </p:cNvSpPr>
          <p:nvPr>
            <p:ph type="dt" sz="half" idx="10"/>
          </p:nvPr>
        </p:nvSpPr>
        <p:spPr/>
        <p:txBody>
          <a:bodyPr/>
          <a:lstStyle/>
          <a:p>
            <a:fld id="{16E52013-E25F-4391-8000-19FB4B79CC09}" type="datetimeFigureOut">
              <a:rPr lang="ar-IQ" smtClean="0"/>
              <a:t>09/08/1444</a:t>
            </a:fld>
            <a:endParaRPr lang="ar-IQ"/>
          </a:p>
        </p:txBody>
      </p:sp>
      <p:sp>
        <p:nvSpPr>
          <p:cNvPr id="7" name="Slide Number Placeholder 6"/>
          <p:cNvSpPr>
            <a:spLocks noGrp="1"/>
          </p:cNvSpPr>
          <p:nvPr>
            <p:ph type="sldNum" sz="quarter" idx="12"/>
          </p:nvPr>
        </p:nvSpPr>
        <p:spPr/>
        <p:txBody>
          <a:bodyPr/>
          <a:lstStyle/>
          <a:p>
            <a:fld id="{592BEB06-4CE6-4C91-88F3-B8A3AC99EFD2}" type="slidenum">
              <a:rPr lang="ar-IQ" smtClean="0"/>
              <a:t>‹#›</a:t>
            </a:fld>
            <a:endParaRPr lang="ar-IQ"/>
          </a:p>
        </p:txBody>
      </p:sp>
    </p:spTree>
    <p:extLst>
      <p:ext uri="{BB962C8B-B14F-4D97-AF65-F5344CB8AC3E}">
        <p14:creationId xmlns:p14="http://schemas.microsoft.com/office/powerpoint/2010/main" val="201254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811" y="533400"/>
            <a:ext cx="9603701"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11" y="1828800"/>
            <a:ext cx="464636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811" y="2667000"/>
            <a:ext cx="464636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80150" y="1828800"/>
            <a:ext cx="464636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80150" y="2667000"/>
            <a:ext cx="464636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lang="ar-IQ"/>
          </a:p>
        </p:txBody>
      </p:sp>
      <p:sp>
        <p:nvSpPr>
          <p:cNvPr id="7" name="Date Placeholder 7"/>
          <p:cNvSpPr>
            <a:spLocks noGrp="1"/>
          </p:cNvSpPr>
          <p:nvPr>
            <p:ph type="dt" sz="half" idx="10"/>
          </p:nvPr>
        </p:nvSpPr>
        <p:spPr/>
        <p:txBody>
          <a:bodyPr/>
          <a:lstStyle/>
          <a:p>
            <a:fld id="{16E52013-E25F-4391-8000-19FB4B79CC09}" type="datetimeFigureOut">
              <a:rPr lang="ar-IQ" smtClean="0"/>
              <a:t>09/08/1444</a:t>
            </a:fld>
            <a:endParaRPr lang="ar-IQ"/>
          </a:p>
        </p:txBody>
      </p:sp>
      <p:sp>
        <p:nvSpPr>
          <p:cNvPr id="9" name="Slide Number Placeholder 8"/>
          <p:cNvSpPr>
            <a:spLocks noGrp="1"/>
          </p:cNvSpPr>
          <p:nvPr>
            <p:ph type="sldNum" sz="quarter" idx="12"/>
          </p:nvPr>
        </p:nvSpPr>
        <p:spPr/>
        <p:txBody>
          <a:bodyPr/>
          <a:lstStyle/>
          <a:p>
            <a:fld id="{592BEB06-4CE6-4C91-88F3-B8A3AC99EFD2}" type="slidenum">
              <a:rPr lang="ar-IQ" smtClean="0"/>
              <a:t>‹#›</a:t>
            </a:fld>
            <a:endParaRPr lang="ar-IQ"/>
          </a:p>
        </p:txBody>
      </p:sp>
    </p:spTree>
    <p:extLst>
      <p:ext uri="{BB962C8B-B14F-4D97-AF65-F5344CB8AC3E}">
        <p14:creationId xmlns:p14="http://schemas.microsoft.com/office/powerpoint/2010/main" val="422224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lang="ar-IQ"/>
          </a:p>
        </p:txBody>
      </p:sp>
      <p:sp>
        <p:nvSpPr>
          <p:cNvPr id="3" name="Date Placeholder 3"/>
          <p:cNvSpPr>
            <a:spLocks noGrp="1"/>
          </p:cNvSpPr>
          <p:nvPr>
            <p:ph type="dt" sz="half" idx="10"/>
          </p:nvPr>
        </p:nvSpPr>
        <p:spPr/>
        <p:txBody>
          <a:bodyPr/>
          <a:lstStyle/>
          <a:p>
            <a:fld id="{16E52013-E25F-4391-8000-19FB4B79CC09}" type="datetimeFigureOut">
              <a:rPr lang="ar-IQ" smtClean="0"/>
              <a:t>09/08/1444</a:t>
            </a:fld>
            <a:endParaRPr lang="ar-IQ"/>
          </a:p>
        </p:txBody>
      </p:sp>
      <p:sp>
        <p:nvSpPr>
          <p:cNvPr id="5" name="Slide Number Placeholder 4"/>
          <p:cNvSpPr>
            <a:spLocks noGrp="1"/>
          </p:cNvSpPr>
          <p:nvPr>
            <p:ph type="sldNum" sz="quarter" idx="12"/>
          </p:nvPr>
        </p:nvSpPr>
        <p:spPr/>
        <p:txBody>
          <a:bodyPr/>
          <a:lstStyle/>
          <a:p>
            <a:fld id="{592BEB06-4CE6-4C91-88F3-B8A3AC99EFD2}" type="slidenum">
              <a:rPr lang="ar-IQ" smtClean="0"/>
              <a:t>‹#›</a:t>
            </a:fld>
            <a:endParaRPr lang="ar-IQ"/>
          </a:p>
        </p:txBody>
      </p:sp>
    </p:spTree>
    <p:extLst>
      <p:ext uri="{BB962C8B-B14F-4D97-AF65-F5344CB8AC3E}">
        <p14:creationId xmlns:p14="http://schemas.microsoft.com/office/powerpoint/2010/main" val="155725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ar-IQ"/>
          </a:p>
        </p:txBody>
      </p:sp>
      <p:sp>
        <p:nvSpPr>
          <p:cNvPr id="2" name="Date Placeholder 2"/>
          <p:cNvSpPr>
            <a:spLocks noGrp="1"/>
          </p:cNvSpPr>
          <p:nvPr>
            <p:ph type="dt" sz="half" idx="10"/>
          </p:nvPr>
        </p:nvSpPr>
        <p:spPr/>
        <p:txBody>
          <a:bodyPr/>
          <a:lstStyle/>
          <a:p>
            <a:fld id="{16E52013-E25F-4391-8000-19FB4B79CC09}" type="datetimeFigureOut">
              <a:rPr lang="ar-IQ" smtClean="0"/>
              <a:t>09/08/1444</a:t>
            </a:fld>
            <a:endParaRPr lang="ar-IQ"/>
          </a:p>
        </p:txBody>
      </p:sp>
      <p:sp>
        <p:nvSpPr>
          <p:cNvPr id="4" name="Slide Number Placeholder 3"/>
          <p:cNvSpPr>
            <a:spLocks noGrp="1"/>
          </p:cNvSpPr>
          <p:nvPr>
            <p:ph type="sldNum" sz="quarter" idx="12"/>
          </p:nvPr>
        </p:nvSpPr>
        <p:spPr/>
        <p:txBody>
          <a:bodyPr/>
          <a:lstStyle/>
          <a:p>
            <a:fld id="{592BEB06-4CE6-4C91-88F3-B8A3AC99EFD2}" type="slidenum">
              <a:rPr lang="ar-IQ" smtClean="0"/>
              <a:t>‹#›</a:t>
            </a:fld>
            <a:endParaRPr lang="ar-IQ"/>
          </a:p>
        </p:txBody>
      </p:sp>
    </p:spTree>
    <p:extLst>
      <p:ext uri="{BB962C8B-B14F-4D97-AF65-F5344CB8AC3E}">
        <p14:creationId xmlns:p14="http://schemas.microsoft.com/office/powerpoint/2010/main" val="27907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831" y="2590800"/>
            <a:ext cx="3277453" cy="1924050"/>
          </a:xfrm>
        </p:spPr>
        <p:txBody>
          <a:bodyPr anchor="b">
            <a:normAutofit/>
          </a:bodyPr>
          <a:lstStyle>
            <a:lvl1pPr algn="l">
              <a:defRPr sz="3200" b="0"/>
            </a:lvl1pPr>
          </a:lstStyle>
          <a:p>
            <a:r>
              <a:rPr lang="en-US"/>
              <a:t>Click to edit Master title style</a:t>
            </a:r>
            <a:endParaRPr dirty="0"/>
          </a:p>
        </p:txBody>
      </p:sp>
      <p:sp>
        <p:nvSpPr>
          <p:cNvPr id="4" name="Text Placeholder 2"/>
          <p:cNvSpPr>
            <a:spLocks noGrp="1"/>
          </p:cNvSpPr>
          <p:nvPr>
            <p:ph type="body" sz="half" idx="2"/>
          </p:nvPr>
        </p:nvSpPr>
        <p:spPr>
          <a:xfrm>
            <a:off x="836831" y="4648200"/>
            <a:ext cx="3277453"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3"/>
          <p:cNvSpPr>
            <a:spLocks noGrp="1"/>
          </p:cNvSpPr>
          <p:nvPr>
            <p:ph idx="1"/>
          </p:nvPr>
        </p:nvSpPr>
        <p:spPr>
          <a:xfrm>
            <a:off x="5181362" y="838200"/>
            <a:ext cx="6173809"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Footer Placeholder 4"/>
          <p:cNvSpPr>
            <a:spLocks noGrp="1"/>
          </p:cNvSpPr>
          <p:nvPr>
            <p:ph type="ftr" sz="quarter" idx="11"/>
          </p:nvPr>
        </p:nvSpPr>
        <p:spPr/>
        <p:txBody>
          <a:bodyPr/>
          <a:lstStyle/>
          <a:p>
            <a:endParaRPr lang="ar-IQ"/>
          </a:p>
        </p:txBody>
      </p:sp>
      <p:sp>
        <p:nvSpPr>
          <p:cNvPr id="8" name="Date Placeholder 5"/>
          <p:cNvSpPr>
            <a:spLocks noGrp="1"/>
          </p:cNvSpPr>
          <p:nvPr>
            <p:ph type="dt" sz="half" idx="10"/>
          </p:nvPr>
        </p:nvSpPr>
        <p:spPr/>
        <p:txBody>
          <a:bodyPr/>
          <a:lstStyle/>
          <a:p>
            <a:fld id="{16E52013-E25F-4391-8000-19FB4B79CC09}" type="datetimeFigureOut">
              <a:rPr lang="ar-IQ" smtClean="0"/>
              <a:t>09/08/1444</a:t>
            </a:fld>
            <a:endParaRPr lang="ar-IQ"/>
          </a:p>
        </p:txBody>
      </p:sp>
      <p:sp>
        <p:nvSpPr>
          <p:cNvPr id="10" name="Slide Number Placeholder 6"/>
          <p:cNvSpPr>
            <a:spLocks noGrp="1"/>
          </p:cNvSpPr>
          <p:nvPr>
            <p:ph type="sldNum" sz="quarter" idx="12"/>
          </p:nvPr>
        </p:nvSpPr>
        <p:spPr/>
        <p:txBody>
          <a:bodyPr/>
          <a:lstStyle/>
          <a:p>
            <a:fld id="{592BEB06-4CE6-4C91-88F3-B8A3AC99EFD2}" type="slidenum">
              <a:rPr lang="ar-IQ" smtClean="0"/>
              <a:t>‹#›</a:t>
            </a:fld>
            <a:endParaRPr lang="ar-IQ"/>
          </a:p>
        </p:txBody>
      </p:sp>
    </p:spTree>
    <p:extLst>
      <p:ext uri="{BB962C8B-B14F-4D97-AF65-F5344CB8AC3E}">
        <p14:creationId xmlns:p14="http://schemas.microsoft.com/office/powerpoint/2010/main" val="111433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831" y="2590800"/>
            <a:ext cx="3277453" cy="1924050"/>
          </a:xfrm>
        </p:spPr>
        <p:txBody>
          <a:bodyPr anchor="b">
            <a:normAutofit/>
          </a:bodyPr>
          <a:lstStyle>
            <a:lvl1pPr algn="l">
              <a:defRPr sz="3200" b="0"/>
            </a:lvl1pPr>
          </a:lstStyle>
          <a:p>
            <a:r>
              <a:rPr lang="en-US"/>
              <a:t>Click to edit Master title style</a:t>
            </a:r>
            <a:endParaRPr/>
          </a:p>
        </p:txBody>
      </p:sp>
      <p:sp>
        <p:nvSpPr>
          <p:cNvPr id="4" name="Text Placeholder 2"/>
          <p:cNvSpPr>
            <a:spLocks noGrp="1"/>
          </p:cNvSpPr>
          <p:nvPr>
            <p:ph type="body" sz="half" idx="2"/>
          </p:nvPr>
        </p:nvSpPr>
        <p:spPr>
          <a:xfrm>
            <a:off x="836831" y="4648200"/>
            <a:ext cx="3277453"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3"/>
          <p:cNvSpPr>
            <a:spLocks noGrp="1"/>
          </p:cNvSpPr>
          <p:nvPr>
            <p:ph type="pic" idx="1"/>
          </p:nvPr>
        </p:nvSpPr>
        <p:spPr>
          <a:xfrm>
            <a:off x="5486241" y="836610"/>
            <a:ext cx="5868929"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142" y="458788"/>
            <a:ext cx="6627951"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692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533400"/>
            <a:ext cx="9603701"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811" y="1828800"/>
            <a:ext cx="9603701"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3"/>
          <p:cNvSpPr>
            <a:spLocks noGrp="1"/>
          </p:cNvSpPr>
          <p:nvPr>
            <p:ph type="ftr" sz="quarter" idx="3"/>
          </p:nvPr>
        </p:nvSpPr>
        <p:spPr>
          <a:xfrm>
            <a:off x="1518345" y="6172201"/>
            <a:ext cx="6864250" cy="273049"/>
          </a:xfrm>
          <a:prstGeom prst="rect">
            <a:avLst/>
          </a:prstGeom>
        </p:spPr>
        <p:txBody>
          <a:bodyPr vert="horz" lIns="91440" tIns="45720" rIns="91440" bIns="45720" rtlCol="0" anchor="ctr"/>
          <a:lstStyle>
            <a:lvl1pPr algn="l">
              <a:defRPr sz="1100">
                <a:solidFill>
                  <a:schemeClr val="tx1"/>
                </a:solidFill>
              </a:defRPr>
            </a:lvl1pPr>
          </a:lstStyle>
          <a:p>
            <a:endParaRPr lang="ar-IQ"/>
          </a:p>
        </p:txBody>
      </p:sp>
      <p:sp>
        <p:nvSpPr>
          <p:cNvPr id="4" name="Date Placeholder 4"/>
          <p:cNvSpPr>
            <a:spLocks noGrp="1"/>
          </p:cNvSpPr>
          <p:nvPr>
            <p:ph type="dt" sz="half" idx="2"/>
          </p:nvPr>
        </p:nvSpPr>
        <p:spPr>
          <a:xfrm>
            <a:off x="8611255" y="6172201"/>
            <a:ext cx="1320403" cy="273049"/>
          </a:xfrm>
          <a:prstGeom prst="rect">
            <a:avLst/>
          </a:prstGeom>
        </p:spPr>
        <p:txBody>
          <a:bodyPr vert="horz" lIns="91440" tIns="45720" rIns="91440" bIns="45720" rtlCol="0" anchor="ctr"/>
          <a:lstStyle>
            <a:lvl1pPr algn="r">
              <a:defRPr sz="1100">
                <a:solidFill>
                  <a:schemeClr val="tx1"/>
                </a:solidFill>
              </a:defRPr>
            </a:lvl1pPr>
          </a:lstStyle>
          <a:p>
            <a:fld id="{16E52013-E25F-4391-8000-19FB4B79CC09}" type="datetimeFigureOut">
              <a:rPr lang="ar-IQ" smtClean="0"/>
              <a:t>09/08/1444</a:t>
            </a:fld>
            <a:endParaRPr lang="ar-IQ"/>
          </a:p>
        </p:txBody>
      </p:sp>
      <p:sp>
        <p:nvSpPr>
          <p:cNvPr id="6" name="Slide Number Placeholder 5"/>
          <p:cNvSpPr>
            <a:spLocks noGrp="1"/>
          </p:cNvSpPr>
          <p:nvPr>
            <p:ph type="sldNum" sz="quarter" idx="4"/>
          </p:nvPr>
        </p:nvSpPr>
        <p:spPr>
          <a:xfrm>
            <a:off x="10135652" y="6172201"/>
            <a:ext cx="990859" cy="273049"/>
          </a:xfrm>
          <a:prstGeom prst="rect">
            <a:avLst/>
          </a:prstGeom>
        </p:spPr>
        <p:txBody>
          <a:bodyPr vert="horz" lIns="91440" tIns="45720" rIns="91440" bIns="45720" rtlCol="0" anchor="ctr"/>
          <a:lstStyle>
            <a:lvl1pPr algn="r">
              <a:defRPr sz="1100">
                <a:solidFill>
                  <a:schemeClr val="tx1"/>
                </a:solidFill>
              </a:defRPr>
            </a:lvl1pPr>
          </a:lstStyle>
          <a:p>
            <a:fld id="{592BEB06-4CE6-4C91-88F3-B8A3AC99EFD2}" type="slidenum">
              <a:rPr lang="ar-IQ" smtClean="0"/>
              <a:t>‹#›</a:t>
            </a:fld>
            <a:endParaRPr lang="ar-IQ"/>
          </a:p>
        </p:txBody>
      </p:sp>
    </p:spTree>
    <p:extLst>
      <p:ext uri="{BB962C8B-B14F-4D97-AF65-F5344CB8AC3E}">
        <p14:creationId xmlns:p14="http://schemas.microsoft.com/office/powerpoint/2010/main" val="4035550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1"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r" defTabSz="914400" rtl="1"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r" defTabSz="914400" rtl="1"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r" defTabSz="914400" rtl="1"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r" defTabSz="914400" rtl="1"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r" defTabSz="914400" rtl="1"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r" defTabSz="914400" rtl="1"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r" defTabSz="914400" rtl="1"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r" defTabSz="914400" rtl="1"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r" defTabSz="914400" rtl="1"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8" Type="http://schemas.openxmlformats.org/officeDocument/2006/relationships/image" Target="../media/image13.jpg" /><Relationship Id="rId3" Type="http://schemas.openxmlformats.org/officeDocument/2006/relationships/diagramData" Target="../diagrams/data4.xml" /><Relationship Id="rId7" Type="http://schemas.microsoft.com/office/2007/relationships/diagramDrawing" Target="../diagrams/drawing4.xml" /><Relationship Id="rId2" Type="http://schemas.openxmlformats.org/officeDocument/2006/relationships/notesSlide" Target="../notesSlides/notesSlide4.xml" /><Relationship Id="rId1" Type="http://schemas.openxmlformats.org/officeDocument/2006/relationships/slideLayout" Target="../slideLayouts/slideLayout2.xml" /><Relationship Id="rId6" Type="http://schemas.openxmlformats.org/officeDocument/2006/relationships/diagramColors" Target="../diagrams/colors4.xml" /><Relationship Id="rId5" Type="http://schemas.openxmlformats.org/officeDocument/2006/relationships/diagramQuickStyle" Target="../diagrams/quickStyle4.xml" /><Relationship Id="rId4" Type="http://schemas.openxmlformats.org/officeDocument/2006/relationships/diagramLayout" Target="../diagrams/layout4.xml" /></Relationships>
</file>

<file path=ppt/slides/_rels/slide15.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5.gif"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6.gif"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 /><Relationship Id="rId7" Type="http://schemas.microsoft.com/office/2007/relationships/diagramDrawing" Target="../diagrams/drawing5.xml" /><Relationship Id="rId2" Type="http://schemas.openxmlformats.org/officeDocument/2006/relationships/notesSlide" Target="../notesSlides/notesSlide5.xml" /><Relationship Id="rId1" Type="http://schemas.openxmlformats.org/officeDocument/2006/relationships/slideLayout" Target="../slideLayouts/slideLayout2.xml" /><Relationship Id="rId6" Type="http://schemas.openxmlformats.org/officeDocument/2006/relationships/diagramColors" Target="../diagrams/colors5.xml" /><Relationship Id="rId5" Type="http://schemas.openxmlformats.org/officeDocument/2006/relationships/diagramQuickStyle" Target="../diagrams/quickStyle5.xml" /><Relationship Id="rId4" Type="http://schemas.openxmlformats.org/officeDocument/2006/relationships/diagramLayout" Target="../diagrams/layout5.xml" /></Relationships>
</file>

<file path=ppt/slides/_rels/slide26.xml.rels><?xml version="1.0" encoding="UTF-8" standalone="yes"?>
<Relationships xmlns="http://schemas.openxmlformats.org/package/2006/relationships"><Relationship Id="rId3" Type="http://schemas.openxmlformats.org/officeDocument/2006/relationships/image" Target="../media/image20.jpg" /><Relationship Id="rId2" Type="http://schemas.openxmlformats.org/officeDocument/2006/relationships/notesSlide" Target="../notesSlides/notesSlide6.xml" /><Relationship Id="rId1" Type="http://schemas.openxmlformats.org/officeDocument/2006/relationships/slideLayout" Target="../slideLayouts/slideLayout2.xml" /><Relationship Id="rId5" Type="http://schemas.openxmlformats.org/officeDocument/2006/relationships/image" Target="../media/image22.jpg" /><Relationship Id="rId4" Type="http://schemas.openxmlformats.org/officeDocument/2006/relationships/image" Target="../media/image21.jpg"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8237" y="4311602"/>
            <a:ext cx="9146382" cy="1359762"/>
          </a:xfrm>
        </p:spPr>
        <p:txBody>
          <a:bodyPr/>
          <a:lstStyle/>
          <a:p>
            <a:pPr algn="ctr" rtl="0"/>
            <a:r>
              <a:rPr lang="en-US" dirty="0">
                <a:latin typeface="Arial Rounded MT Bold" panose="020F0704030504030204" pitchFamily="34" charset="0"/>
              </a:rPr>
              <a:t>OSTEOPOROSIS </a:t>
            </a:r>
            <a:endParaRPr lang="ar-IQ" dirty="0">
              <a:latin typeface="Arial Rounded MT Bold" panose="020F0704030504030204" pitchFamily="34" charset="0"/>
            </a:endParaRPr>
          </a:p>
        </p:txBody>
      </p:sp>
      <p:sp>
        <p:nvSpPr>
          <p:cNvPr id="3" name="Subtitle 2"/>
          <p:cNvSpPr>
            <a:spLocks noGrp="1"/>
          </p:cNvSpPr>
          <p:nvPr>
            <p:ph type="subTitle" idx="1"/>
          </p:nvPr>
        </p:nvSpPr>
        <p:spPr>
          <a:xfrm>
            <a:off x="2205556" y="5671364"/>
            <a:ext cx="8231744" cy="1066800"/>
          </a:xfrm>
        </p:spPr>
        <p:txBody>
          <a:bodyPr/>
          <a:lstStyle/>
          <a:p>
            <a:pPr algn="ctr" rtl="0"/>
            <a:r>
              <a:rPr lang="en-US" dirty="0"/>
              <a:t>Mustafa Al-Badran</a:t>
            </a:r>
          </a:p>
          <a:p>
            <a:pPr algn="ctr" rtl="0"/>
            <a:r>
              <a:rPr lang="en-US" dirty="0"/>
              <a:t>CABM FIBMS</a:t>
            </a:r>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45" y="475555"/>
            <a:ext cx="10158598" cy="3696419"/>
          </a:xfrm>
          <a:prstGeom prst="rect">
            <a:avLst/>
          </a:prstGeom>
        </p:spPr>
      </p:pic>
    </p:spTree>
    <p:extLst>
      <p:ext uri="{BB962C8B-B14F-4D97-AF65-F5344CB8AC3E}">
        <p14:creationId xmlns:p14="http://schemas.microsoft.com/office/powerpoint/2010/main" val="25527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811" y="533400"/>
            <a:ext cx="9603701" cy="760562"/>
          </a:xfrm>
        </p:spPr>
        <p:txBody>
          <a:bodyPr>
            <a:normAutofit/>
          </a:bodyPr>
          <a:lstStyle/>
          <a:p>
            <a:pPr algn="ctr" rtl="0"/>
            <a:r>
              <a:rPr lang="en-US" sz="4000" dirty="0">
                <a:ln w="0"/>
                <a:solidFill>
                  <a:schemeClr val="accent1"/>
                </a:solidFill>
                <a:latin typeface="Arial Rounded MT Bold" panose="020F0704030504030204" pitchFamily="34" charset="0"/>
              </a:rPr>
              <a:t>Mechanism of GIO</a:t>
            </a:r>
            <a:endParaRPr lang="ar-IQ"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01189"/>
              </p:ext>
            </p:extLst>
          </p:nvPr>
        </p:nvGraphicFramePr>
        <p:xfrm>
          <a:off x="1522811" y="1639019"/>
          <a:ext cx="9898563" cy="4623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604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graphicEl>
                                              <a:dgm id="{8608C67C-E523-4AA8-8A50-7622FFE8C3F1}"/>
                                            </p:graphicEl>
                                          </p:spTgt>
                                        </p:tgtEl>
                                        <p:attrNameLst>
                                          <p:attrName>style.visibility</p:attrName>
                                        </p:attrNameLst>
                                      </p:cBhvr>
                                      <p:to>
                                        <p:strVal val="visible"/>
                                      </p:to>
                                    </p:set>
                                    <p:animEffect transition="in" filter="fade">
                                      <p:cBhvr>
                                        <p:cTn id="7" dur="1000"/>
                                        <p:tgtEl>
                                          <p:spTgt spid="4">
                                            <p:graphicEl>
                                              <a:dgm id="{8608C67C-E523-4AA8-8A50-7622FFE8C3F1}"/>
                                            </p:graphicEl>
                                          </p:spTgt>
                                        </p:tgtEl>
                                      </p:cBhvr>
                                    </p:animEffect>
                                    <p:anim calcmode="lin" valueType="num">
                                      <p:cBhvr>
                                        <p:cTn id="8" dur="1000" fill="hold"/>
                                        <p:tgtEl>
                                          <p:spTgt spid="4">
                                            <p:graphicEl>
                                              <a:dgm id="{8608C67C-E523-4AA8-8A50-7622FFE8C3F1}"/>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8608C67C-E523-4AA8-8A50-7622FFE8C3F1}"/>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graphicEl>
                                              <a:dgm id="{222196D8-395B-4E5D-986C-A0627D3BEB40}"/>
                                            </p:graphicEl>
                                          </p:spTgt>
                                        </p:tgtEl>
                                        <p:attrNameLst>
                                          <p:attrName>style.visibility</p:attrName>
                                        </p:attrNameLst>
                                      </p:cBhvr>
                                      <p:to>
                                        <p:strVal val="visible"/>
                                      </p:to>
                                    </p:set>
                                    <p:animEffect transition="in" filter="fade">
                                      <p:cBhvr>
                                        <p:cTn id="13" dur="1000"/>
                                        <p:tgtEl>
                                          <p:spTgt spid="4">
                                            <p:graphicEl>
                                              <a:dgm id="{222196D8-395B-4E5D-986C-A0627D3BEB40}"/>
                                            </p:graphicEl>
                                          </p:spTgt>
                                        </p:tgtEl>
                                      </p:cBhvr>
                                    </p:animEffect>
                                    <p:anim calcmode="lin" valueType="num">
                                      <p:cBhvr>
                                        <p:cTn id="14" dur="1000" fill="hold"/>
                                        <p:tgtEl>
                                          <p:spTgt spid="4">
                                            <p:graphicEl>
                                              <a:dgm id="{222196D8-395B-4E5D-986C-A0627D3BEB40}"/>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222196D8-395B-4E5D-986C-A0627D3BEB40}"/>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4">
                                            <p:graphicEl>
                                              <a:dgm id="{8BDD83F5-4714-4834-BF1A-CB05A6990E6C}"/>
                                            </p:graphicEl>
                                          </p:spTgt>
                                        </p:tgtEl>
                                        <p:attrNameLst>
                                          <p:attrName>style.visibility</p:attrName>
                                        </p:attrNameLst>
                                      </p:cBhvr>
                                      <p:to>
                                        <p:strVal val="visible"/>
                                      </p:to>
                                    </p:set>
                                    <p:animEffect transition="in" filter="fade">
                                      <p:cBhvr>
                                        <p:cTn id="19" dur="1000"/>
                                        <p:tgtEl>
                                          <p:spTgt spid="4">
                                            <p:graphicEl>
                                              <a:dgm id="{8BDD83F5-4714-4834-BF1A-CB05A6990E6C}"/>
                                            </p:graphicEl>
                                          </p:spTgt>
                                        </p:tgtEl>
                                      </p:cBhvr>
                                    </p:animEffect>
                                    <p:anim calcmode="lin" valueType="num">
                                      <p:cBhvr>
                                        <p:cTn id="20" dur="1000" fill="hold"/>
                                        <p:tgtEl>
                                          <p:spTgt spid="4">
                                            <p:graphicEl>
                                              <a:dgm id="{8BDD83F5-4714-4834-BF1A-CB05A6990E6C}"/>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8BDD83F5-4714-4834-BF1A-CB05A6990E6C}"/>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4">
                                            <p:graphicEl>
                                              <a:dgm id="{3DA58ECC-93EB-4F29-93FB-2B92193EB0CC}"/>
                                            </p:graphicEl>
                                          </p:spTgt>
                                        </p:tgtEl>
                                        <p:attrNameLst>
                                          <p:attrName>style.visibility</p:attrName>
                                        </p:attrNameLst>
                                      </p:cBhvr>
                                      <p:to>
                                        <p:strVal val="visible"/>
                                      </p:to>
                                    </p:set>
                                    <p:animEffect transition="in" filter="fade">
                                      <p:cBhvr>
                                        <p:cTn id="25" dur="1000"/>
                                        <p:tgtEl>
                                          <p:spTgt spid="4">
                                            <p:graphicEl>
                                              <a:dgm id="{3DA58ECC-93EB-4F29-93FB-2B92193EB0CC}"/>
                                            </p:graphicEl>
                                          </p:spTgt>
                                        </p:tgtEl>
                                      </p:cBhvr>
                                    </p:animEffect>
                                    <p:anim calcmode="lin" valueType="num">
                                      <p:cBhvr>
                                        <p:cTn id="26" dur="1000" fill="hold"/>
                                        <p:tgtEl>
                                          <p:spTgt spid="4">
                                            <p:graphicEl>
                                              <a:dgm id="{3DA58ECC-93EB-4F29-93FB-2B92193EB0CC}"/>
                                            </p:graphicEl>
                                          </p:spTgt>
                                        </p:tgtEl>
                                        <p:attrNameLst>
                                          <p:attrName>ppt_x</p:attrName>
                                        </p:attrNameLst>
                                      </p:cBhvr>
                                      <p:tavLst>
                                        <p:tav tm="0">
                                          <p:val>
                                            <p:strVal val="#ppt_x"/>
                                          </p:val>
                                        </p:tav>
                                        <p:tav tm="100000">
                                          <p:val>
                                            <p:strVal val="#ppt_x"/>
                                          </p:val>
                                        </p:tav>
                                      </p:tavLst>
                                    </p:anim>
                                    <p:anim calcmode="lin" valueType="num">
                                      <p:cBhvr>
                                        <p:cTn id="27" dur="1000" fill="hold"/>
                                        <p:tgtEl>
                                          <p:spTgt spid="4">
                                            <p:graphicEl>
                                              <a:dgm id="{3DA58ECC-93EB-4F29-93FB-2B92193EB0CC}"/>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4">
                                            <p:graphicEl>
                                              <a:dgm id="{2FBB870F-37FA-4356-B79B-46BAC5120AFD}"/>
                                            </p:graphicEl>
                                          </p:spTgt>
                                        </p:tgtEl>
                                        <p:attrNameLst>
                                          <p:attrName>style.visibility</p:attrName>
                                        </p:attrNameLst>
                                      </p:cBhvr>
                                      <p:to>
                                        <p:strVal val="visible"/>
                                      </p:to>
                                    </p:set>
                                    <p:animEffect transition="in" filter="fade">
                                      <p:cBhvr>
                                        <p:cTn id="31" dur="1000"/>
                                        <p:tgtEl>
                                          <p:spTgt spid="4">
                                            <p:graphicEl>
                                              <a:dgm id="{2FBB870F-37FA-4356-B79B-46BAC5120AFD}"/>
                                            </p:graphicEl>
                                          </p:spTgt>
                                        </p:tgtEl>
                                      </p:cBhvr>
                                    </p:animEffect>
                                    <p:anim calcmode="lin" valueType="num">
                                      <p:cBhvr>
                                        <p:cTn id="32" dur="1000" fill="hold"/>
                                        <p:tgtEl>
                                          <p:spTgt spid="4">
                                            <p:graphicEl>
                                              <a:dgm id="{2FBB870F-37FA-4356-B79B-46BAC5120AFD}"/>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2FBB870F-37FA-4356-B79B-46BAC5120AF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598" y="334297"/>
            <a:ext cx="9603701" cy="749709"/>
          </a:xfrm>
        </p:spPr>
        <p:txBody>
          <a:bodyPr>
            <a:normAutofit/>
          </a:bodyPr>
          <a:lstStyle/>
          <a:p>
            <a:pPr algn="ctr" rtl="0"/>
            <a:r>
              <a:rPr lang="en-US" sz="4000" dirty="0">
                <a:ln w="0"/>
                <a:solidFill>
                  <a:schemeClr val="accent1"/>
                </a:solidFill>
                <a:latin typeface="Arial Rounded MT Bold" panose="020F0704030504030204" pitchFamily="34" charset="0"/>
              </a:rPr>
              <a:t>Pregnancy-Associated Osteoporosis</a:t>
            </a:r>
            <a:endParaRPr lang="ar-IQ" sz="4000" dirty="0">
              <a:ln w="0"/>
              <a:solidFill>
                <a:schemeClr val="accent1"/>
              </a:solidFill>
              <a:latin typeface="Arial Rounded MT Bold" panose="020F0704030504030204" pitchFamily="34" charset="0"/>
            </a:endParaRPr>
          </a:p>
        </p:txBody>
      </p:sp>
      <p:sp>
        <p:nvSpPr>
          <p:cNvPr id="3" name="Content Placeholder 2"/>
          <p:cNvSpPr>
            <a:spLocks noGrp="1"/>
          </p:cNvSpPr>
          <p:nvPr>
            <p:ph idx="1"/>
          </p:nvPr>
        </p:nvSpPr>
        <p:spPr>
          <a:xfrm>
            <a:off x="1522811" y="1342103"/>
            <a:ext cx="5379434" cy="4940710"/>
          </a:xfrm>
        </p:spPr>
        <p:txBody>
          <a:bodyPr>
            <a:normAutofit/>
          </a:bodyPr>
          <a:lstStyle/>
          <a:p>
            <a:pPr algn="l" rtl="0"/>
            <a:r>
              <a:rPr lang="en-US" sz="2800" dirty="0">
                <a:latin typeface="Arial Rounded MT Bold" panose="020F0704030504030204" pitchFamily="34" charset="0"/>
              </a:rPr>
              <a:t>Rare form of osteoporosis  of unknown cause*</a:t>
            </a:r>
          </a:p>
          <a:p>
            <a:pPr algn="l" rtl="0"/>
            <a:r>
              <a:rPr lang="en-US" sz="2800" dirty="0">
                <a:latin typeface="Arial Rounded MT Bold" panose="020F0704030504030204" pitchFamily="34" charset="0"/>
              </a:rPr>
              <a:t>Presents during the second or third trimester with</a:t>
            </a:r>
          </a:p>
          <a:p>
            <a:pPr lvl="1" algn="l" rtl="0"/>
            <a:r>
              <a:rPr lang="en-US" sz="2600" dirty="0">
                <a:latin typeface="Arial Rounded MT Bold" panose="020F0704030504030204" pitchFamily="34" charset="0"/>
              </a:rPr>
              <a:t>Back pain </a:t>
            </a:r>
          </a:p>
          <a:p>
            <a:pPr lvl="1" algn="l" rtl="0"/>
            <a:r>
              <a:rPr lang="en-US" sz="2600" dirty="0">
                <a:latin typeface="Arial Rounded MT Bold" panose="020F0704030504030204" pitchFamily="34" charset="0"/>
              </a:rPr>
              <a:t>Multiple vertebral fractures</a:t>
            </a:r>
            <a:br>
              <a:rPr lang="en-US" sz="2600" dirty="0">
                <a:latin typeface="Arial Rounded MT Bold" panose="020F0704030504030204" pitchFamily="34" charset="0"/>
              </a:rPr>
            </a:br>
            <a:endParaRPr lang="ar-IQ" sz="2600" dirty="0">
              <a:latin typeface="Arial Rounded MT Bold" panose="020F07040305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2245" y="1858297"/>
            <a:ext cx="4683779" cy="3115596"/>
          </a:xfrm>
          <a:prstGeom prst="rect">
            <a:avLst/>
          </a:prstGeom>
        </p:spPr>
      </p:pic>
    </p:spTree>
    <p:extLst>
      <p:ext uri="{BB962C8B-B14F-4D97-AF65-F5344CB8AC3E}">
        <p14:creationId xmlns:p14="http://schemas.microsoft.com/office/powerpoint/2010/main" val="109200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811" y="533400"/>
            <a:ext cx="9603701" cy="631723"/>
          </a:xfrm>
        </p:spPr>
        <p:txBody>
          <a:bodyPr>
            <a:normAutofit fontScale="90000"/>
          </a:bodyPr>
          <a:lstStyle/>
          <a:p>
            <a:pPr algn="ctr" rtl="0"/>
            <a:r>
              <a:rPr lang="en-US" sz="40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rPr>
              <a:t>Clinical Features</a:t>
            </a:r>
            <a:endParaRPr lang="ar-IQ" sz="40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endParaRPr>
          </a:p>
        </p:txBody>
      </p:sp>
      <p:sp>
        <p:nvSpPr>
          <p:cNvPr id="3" name="Content Placeholder 2"/>
          <p:cNvSpPr>
            <a:spLocks noGrp="1"/>
          </p:cNvSpPr>
          <p:nvPr>
            <p:ph idx="1"/>
          </p:nvPr>
        </p:nvSpPr>
        <p:spPr>
          <a:xfrm>
            <a:off x="412955" y="1327357"/>
            <a:ext cx="11194025" cy="1814050"/>
          </a:xfrm>
        </p:spPr>
        <p:txBody>
          <a:bodyPr>
            <a:noAutofit/>
          </a:bodyPr>
          <a:lstStyle/>
          <a:p>
            <a:pPr algn="l" rtl="0"/>
            <a:r>
              <a:rPr lang="en-US" sz="2800" dirty="0">
                <a:latin typeface="Arial Rounded MT Bold" panose="020F0704030504030204" pitchFamily="34" charset="0"/>
              </a:rPr>
              <a:t>Osteoporosis does not cause symptoms until a fracture occurs</a:t>
            </a:r>
          </a:p>
          <a:p>
            <a:pPr algn="l" rtl="0"/>
            <a:r>
              <a:rPr lang="en-US" sz="2800" dirty="0">
                <a:latin typeface="Arial Rounded MT Bold" panose="020F0704030504030204" pitchFamily="34" charset="0"/>
              </a:rPr>
              <a:t>Non-vertebral fractures are almost always caused by a traumatic event (usually a simple fall) </a:t>
            </a:r>
            <a:endParaRPr lang="ar-IQ" sz="2800" dirty="0">
              <a:latin typeface="Arial Rounded MT Bold" panose="020F0704030504030204" pitchFamily="34" charset="0"/>
            </a:endParaRPr>
          </a:p>
        </p:txBody>
      </p:sp>
      <p:graphicFrame>
        <p:nvGraphicFramePr>
          <p:cNvPr id="6" name="Diagram 5"/>
          <p:cNvGraphicFramePr/>
          <p:nvPr>
            <p:extLst>
              <p:ext uri="{D42A27DB-BD31-4B8C-83A1-F6EECF244321}">
                <p14:modId xmlns:p14="http://schemas.microsoft.com/office/powerpoint/2010/main" val="1465798708"/>
              </p:ext>
            </p:extLst>
          </p:nvPr>
        </p:nvGraphicFramePr>
        <p:xfrm>
          <a:off x="1120878" y="3141407"/>
          <a:ext cx="9807678" cy="3111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01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941" y="471950"/>
            <a:ext cx="11385755" cy="6105832"/>
          </a:xfrm>
        </p:spPr>
        <p:txBody>
          <a:bodyPr>
            <a:normAutofit lnSpcReduction="10000"/>
          </a:bodyPr>
          <a:lstStyle/>
          <a:p>
            <a:pPr algn="l" rtl="0"/>
            <a:r>
              <a:rPr lang="en-US" sz="2800" dirty="0">
                <a:latin typeface="Arial Rounded MT Bold" panose="020F0704030504030204" pitchFamily="34" charset="0"/>
              </a:rPr>
              <a:t>Hip fracture</a:t>
            </a:r>
          </a:p>
          <a:p>
            <a:pPr marL="793432" lvl="1" indent="-514350" algn="l" rtl="0">
              <a:buFont typeface="+mj-lt"/>
              <a:buAutoNum type="arabicPeriod"/>
            </a:pPr>
            <a:r>
              <a:rPr lang="en-US" sz="2800" dirty="0">
                <a:latin typeface="Arial Rounded MT Bold" panose="020F0704030504030204" pitchFamily="34" charset="0"/>
              </a:rPr>
              <a:t>Patient unable to weight-bear </a:t>
            </a:r>
          </a:p>
          <a:p>
            <a:pPr marL="793432" lvl="1" indent="-514350" algn="l" rtl="0">
              <a:buFont typeface="+mj-lt"/>
              <a:buAutoNum type="arabicPeriod"/>
            </a:pPr>
            <a:r>
              <a:rPr lang="en-US" sz="2800" dirty="0">
                <a:latin typeface="Arial Rounded MT Bold" panose="020F0704030504030204" pitchFamily="34" charset="0"/>
              </a:rPr>
              <a:t> Shortened and externally rotated limb </a:t>
            </a:r>
          </a:p>
          <a:p>
            <a:pPr algn="l" rtl="0"/>
            <a:r>
              <a:rPr lang="en-US" sz="2800" dirty="0">
                <a:latin typeface="Arial Rounded MT Bold" panose="020F0704030504030204" pitchFamily="34" charset="0"/>
              </a:rPr>
              <a:t>Vertebral fractures  </a:t>
            </a:r>
          </a:p>
          <a:p>
            <a:pPr marL="793432" lvl="1" indent="-514350" algn="l" rtl="0">
              <a:buFont typeface="+mj-lt"/>
              <a:buAutoNum type="arabicPeriod"/>
            </a:pPr>
            <a:r>
              <a:rPr lang="en-US" sz="2800" dirty="0">
                <a:latin typeface="Arial Rounded MT Bold" panose="020F0704030504030204" pitchFamily="34" charset="0"/>
              </a:rPr>
              <a:t>Asymptomatic</a:t>
            </a:r>
            <a:r>
              <a:rPr lang="en-US" sz="2800" dirty="0">
                <a:solidFill>
                  <a:srgbClr val="231F20"/>
                </a:solidFill>
                <a:latin typeface="Arial Rounded MT Bold" panose="020F0704030504030204" pitchFamily="34" charset="0"/>
              </a:rPr>
              <a:t> (height loss and kyphosis</a:t>
            </a:r>
            <a:r>
              <a:rPr lang="en-US" sz="2800" dirty="0">
                <a:latin typeface="Arial Rounded MT Bold" panose="020F0704030504030204" pitchFamily="34" charset="0"/>
              </a:rPr>
              <a:t>) </a:t>
            </a:r>
          </a:p>
          <a:p>
            <a:pPr marL="793432" lvl="1" indent="-514350" algn="l" rtl="0">
              <a:buFont typeface="+mj-lt"/>
              <a:buAutoNum type="arabicPeriod"/>
            </a:pPr>
            <a:r>
              <a:rPr lang="en-US" sz="2800" dirty="0">
                <a:solidFill>
                  <a:srgbClr val="231F20"/>
                </a:solidFill>
                <a:latin typeface="Arial Rounded MT Bold" panose="020F0704030504030204" pitchFamily="34" charset="0"/>
              </a:rPr>
              <a:t>Radiological osteopenia or vertebral deformity on an X-ray  performed for other reasons</a:t>
            </a:r>
          </a:p>
          <a:p>
            <a:pPr marL="793432" lvl="1" indent="-514350" algn="l" rtl="0">
              <a:buFont typeface="+mj-lt"/>
              <a:buAutoNum type="arabicPeriod"/>
            </a:pPr>
            <a:r>
              <a:rPr lang="en-US" sz="2800" dirty="0">
                <a:latin typeface="Arial Rounded MT Bold" panose="020F0704030504030204" pitchFamily="34" charset="0"/>
              </a:rPr>
              <a:t>Chronic back pain </a:t>
            </a:r>
          </a:p>
          <a:p>
            <a:pPr marL="793432" lvl="1" indent="-514350" algn="l" rtl="0">
              <a:buFont typeface="+mj-lt"/>
              <a:buAutoNum type="arabicPeriod"/>
            </a:pPr>
            <a:r>
              <a:rPr lang="en-US" sz="2800" dirty="0">
                <a:latin typeface="Arial Rounded MT Bold" panose="020F0704030504030204" pitchFamily="34" charset="0"/>
              </a:rPr>
              <a:t>Acute severe back pain radiate to the anterior chest or abdominal wall that may be mistaken for a </a:t>
            </a:r>
          </a:p>
          <a:p>
            <a:pPr lvl="4" algn="l" rtl="0"/>
            <a:r>
              <a:rPr lang="en-US" sz="2800" dirty="0">
                <a:latin typeface="Arial Rounded MT Bold" panose="020F0704030504030204" pitchFamily="34" charset="0"/>
              </a:rPr>
              <a:t>Myocardial infarction</a:t>
            </a:r>
          </a:p>
          <a:p>
            <a:pPr lvl="4" algn="l" rtl="0"/>
            <a:r>
              <a:rPr lang="en-US" sz="2800" dirty="0">
                <a:latin typeface="Arial Rounded MT Bold" panose="020F0704030504030204" pitchFamily="34" charset="0"/>
              </a:rPr>
              <a:t>Aortic dissection </a:t>
            </a:r>
          </a:p>
          <a:p>
            <a:pPr lvl="4" algn="l" rtl="0"/>
            <a:r>
              <a:rPr lang="en-US" sz="2800" dirty="0">
                <a:latin typeface="Arial Rounded MT Bold" panose="020F0704030504030204" pitchFamily="34" charset="0"/>
              </a:rPr>
              <a:t>Intra-abdominal pathology</a:t>
            </a:r>
          </a:p>
        </p:txBody>
      </p:sp>
    </p:spTree>
    <p:extLst>
      <p:ext uri="{BB962C8B-B14F-4D97-AF65-F5344CB8AC3E}">
        <p14:creationId xmlns:p14="http://schemas.microsoft.com/office/powerpoint/2010/main" val="110382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486" y="267857"/>
            <a:ext cx="9603701" cy="661219"/>
          </a:xfrm>
        </p:spPr>
        <p:txBody>
          <a:bodyPr>
            <a:noAutofit/>
          </a:bodyPr>
          <a:lstStyle/>
          <a:p>
            <a:pPr algn="ctr" rtl="0"/>
            <a:r>
              <a:rPr lang="en-US" sz="40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rPr>
              <a:t>INVESTIGATIONS</a:t>
            </a:r>
            <a:r>
              <a:rPr lang="en-US" sz="4000" dirty="0">
                <a:latin typeface="Arial Rounded MT Bold" panose="020F0704030504030204" pitchFamily="34" charset="0"/>
              </a:rPr>
              <a:t> </a:t>
            </a:r>
            <a:endParaRPr lang="ar-IQ" sz="4000" dirty="0">
              <a:latin typeface="Arial Rounded MT Bold" panose="020F070403050403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19262629"/>
              </p:ext>
            </p:extLst>
          </p:nvPr>
        </p:nvGraphicFramePr>
        <p:xfrm>
          <a:off x="389744" y="1628597"/>
          <a:ext cx="11566467" cy="4547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783913" y="1093238"/>
            <a:ext cx="2630848" cy="707886"/>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n-US" sz="4000" dirty="0">
                <a:latin typeface="Arial Rounded MT Bold" panose="020F0704030504030204" pitchFamily="34" charset="0"/>
              </a:rPr>
              <a:t>DXA Scan</a:t>
            </a:r>
            <a:endParaRPr lang="en-US" sz="3200" dirty="0">
              <a:latin typeface="Arial Rounded MT Bold" panose="020F0704030504030204" pitchFamily="34" charset="0"/>
            </a:endParaRPr>
          </a:p>
        </p:txBody>
      </p:sp>
      <p:pic>
        <p:nvPicPr>
          <p:cNvPr id="5"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6455" y="136664"/>
            <a:ext cx="2402475" cy="1664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7258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7315" y="690114"/>
            <a:ext cx="8843276" cy="5295181"/>
          </a:xfrm>
        </p:spPr>
      </p:pic>
    </p:spTree>
    <p:extLst>
      <p:ext uri="{BB962C8B-B14F-4D97-AF65-F5344CB8AC3E}">
        <p14:creationId xmlns:p14="http://schemas.microsoft.com/office/powerpoint/2010/main" val="370465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7E4D1"/>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r="448" b="3239"/>
          <a:stretch/>
        </p:blipFill>
        <p:spPr>
          <a:xfrm>
            <a:off x="225723" y="310552"/>
            <a:ext cx="11488949" cy="58659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931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7E4D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245" t="282" r="885" b="18878"/>
          <a:stretch/>
        </p:blipFill>
        <p:spPr>
          <a:xfrm>
            <a:off x="241539" y="793629"/>
            <a:ext cx="11725326" cy="5296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306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091" y="603849"/>
            <a:ext cx="11473132" cy="5415951"/>
          </a:xfrm>
        </p:spPr>
        <p:txBody>
          <a:bodyPr>
            <a:normAutofit/>
          </a:bodyPr>
          <a:lstStyle/>
          <a:p>
            <a:pPr marL="0" indent="0" algn="l" rtl="0">
              <a:spcBef>
                <a:spcPts val="1200"/>
              </a:spcBef>
              <a:buNone/>
            </a:pPr>
            <a:r>
              <a:rPr lang="en-US" sz="2800" dirty="0">
                <a:latin typeface="Arial Rounded MT Bold" panose="020F0704030504030204" pitchFamily="34" charset="0"/>
              </a:rPr>
              <a:t>A 70 year old lady has been referred to the bone clinic following a low impact trauma fracture of her wrist. She is diagnosed as having osteoporosis. Which one of the following is her T-score?</a:t>
            </a:r>
          </a:p>
          <a:p>
            <a:pPr marL="514350" indent="-514350" algn="l" rtl="0">
              <a:spcBef>
                <a:spcPts val="1200"/>
              </a:spcBef>
              <a:buFont typeface="+mj-lt"/>
              <a:buAutoNum type="alphaUcPeriod"/>
            </a:pPr>
            <a:r>
              <a:rPr lang="en-US" sz="2800" dirty="0">
                <a:latin typeface="Arial Rounded MT Bold" panose="020F0704030504030204" pitchFamily="34" charset="0"/>
              </a:rPr>
              <a:t>-1.5 to -2.0 </a:t>
            </a:r>
          </a:p>
          <a:p>
            <a:pPr marL="514350" indent="-514350" algn="l" rtl="0">
              <a:spcBef>
                <a:spcPts val="1200"/>
              </a:spcBef>
              <a:buFont typeface="+mj-lt"/>
              <a:buAutoNum type="alphaUcPeriod"/>
            </a:pPr>
            <a:r>
              <a:rPr lang="en-US" sz="2800" dirty="0">
                <a:latin typeface="Arial Rounded MT Bold" panose="020F0704030504030204" pitchFamily="34" charset="0"/>
              </a:rPr>
              <a:t>0 to -1.0 </a:t>
            </a:r>
          </a:p>
          <a:p>
            <a:pPr marL="514350" indent="-514350" algn="l" rtl="0">
              <a:spcBef>
                <a:spcPts val="1200"/>
              </a:spcBef>
              <a:buFont typeface="+mj-lt"/>
              <a:buAutoNum type="alphaUcPeriod"/>
            </a:pPr>
            <a:r>
              <a:rPr lang="en-US" sz="2800" dirty="0">
                <a:latin typeface="Arial Rounded MT Bold" panose="020F0704030504030204" pitchFamily="34" charset="0"/>
              </a:rPr>
              <a:t>0 or above</a:t>
            </a:r>
          </a:p>
          <a:p>
            <a:pPr marL="514350" indent="-514350" algn="l" rtl="0">
              <a:spcBef>
                <a:spcPts val="1200"/>
              </a:spcBef>
              <a:buFont typeface="+mj-lt"/>
              <a:buAutoNum type="alphaUcPeriod"/>
            </a:pPr>
            <a:r>
              <a:rPr lang="en-US" sz="2800" dirty="0">
                <a:latin typeface="Arial Rounded MT Bold" panose="020F0704030504030204" pitchFamily="34" charset="0"/>
              </a:rPr>
              <a:t>-2.5 or below</a:t>
            </a:r>
          </a:p>
          <a:p>
            <a:pPr marL="514350" indent="-514350" algn="l" rtl="0">
              <a:spcBef>
                <a:spcPts val="1200"/>
              </a:spcBef>
              <a:buFont typeface="+mj-lt"/>
              <a:buAutoNum type="alphaUcPeriod"/>
            </a:pPr>
            <a:r>
              <a:rPr lang="en-US" sz="2800" dirty="0">
                <a:latin typeface="Arial Rounded MT Bold" panose="020F0704030504030204" pitchFamily="34" charset="0"/>
              </a:rPr>
              <a:t>-1.0 to -1.5 </a:t>
            </a: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
        <p:nvSpPr>
          <p:cNvPr id="4" name="Rectangle 3"/>
          <p:cNvSpPr/>
          <p:nvPr/>
        </p:nvSpPr>
        <p:spPr>
          <a:xfrm>
            <a:off x="483079" y="5036721"/>
            <a:ext cx="11639908" cy="1569660"/>
          </a:xfrm>
          <a:prstGeom prst="rect">
            <a:avLst/>
          </a:prstGeom>
        </p:spPr>
        <p:txBody>
          <a:bodyPr wrap="square">
            <a:spAutoFit/>
          </a:bodyPr>
          <a:lstStyle/>
          <a:p>
            <a:r>
              <a:rPr lang="en-US" sz="2400" b="1" dirty="0">
                <a:solidFill>
                  <a:srgbClr val="242021"/>
                </a:solidFill>
                <a:latin typeface="Arial Rounded MT Bold" panose="020F0704030504030204" pitchFamily="34" charset="0"/>
              </a:rPr>
              <a:t>Answer is D</a:t>
            </a:r>
            <a:br>
              <a:rPr lang="en-US" sz="2400" b="1" dirty="0">
                <a:solidFill>
                  <a:srgbClr val="242021"/>
                </a:solidFill>
                <a:latin typeface="Arial Rounded MT Bold" panose="020F0704030504030204" pitchFamily="34" charset="0"/>
              </a:rPr>
            </a:br>
            <a:r>
              <a:rPr lang="en-US" sz="2400" dirty="0">
                <a:solidFill>
                  <a:srgbClr val="242021"/>
                </a:solidFill>
                <a:latin typeface="Arial Rounded MT Bold" panose="020F0704030504030204" pitchFamily="34" charset="0"/>
              </a:rPr>
              <a:t>Osteoporosis exists when the T-score is reduced by more than 2.5 standard deviations below that observed in young healthy adults.</a:t>
            </a:r>
            <a:r>
              <a:rPr lang="en-US" sz="2400" dirty="0">
                <a:latin typeface="Arial Rounded MT Bold" panose="020F0704030504030204" pitchFamily="34" charset="0"/>
              </a:rPr>
              <a:t> </a:t>
            </a:r>
            <a:br>
              <a:rPr lang="en-US" sz="2400" dirty="0">
                <a:latin typeface="Arial Rounded MT Bold" panose="020F0704030504030204" pitchFamily="34" charset="0"/>
              </a:rPr>
            </a:br>
            <a:endParaRPr lang="ar-IQ" sz="2400" dirty="0">
              <a:latin typeface="Arial Rounded MT Bold" panose="020F0704030504030204" pitchFamily="34" charset="0"/>
            </a:endParaRPr>
          </a:p>
        </p:txBody>
      </p:sp>
    </p:spTree>
    <p:extLst>
      <p:ext uri="{BB962C8B-B14F-4D97-AF65-F5344CB8AC3E}">
        <p14:creationId xmlns:p14="http://schemas.microsoft.com/office/powerpoint/2010/main" val="396583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rotWithShape="1">
          <a:blip r:embed="rId2">
            <a:extLst>
              <a:ext uri="{28A0092B-C50C-407E-A947-70E740481C1C}">
                <a14:useLocalDpi xmlns:a14="http://schemas.microsoft.com/office/drawing/2010/main" val="0"/>
              </a:ext>
            </a:extLst>
          </a:blip>
          <a:srcRect b="53070"/>
          <a:stretch/>
        </p:blipFill>
        <p:spPr>
          <a:xfrm>
            <a:off x="868159" y="534837"/>
            <a:ext cx="10769512" cy="5434642"/>
          </a:xfrm>
        </p:spPr>
      </p:pic>
    </p:spTree>
    <p:extLst>
      <p:ext uri="{BB962C8B-B14F-4D97-AF65-F5344CB8AC3E}">
        <p14:creationId xmlns:p14="http://schemas.microsoft.com/office/powerpoint/2010/main" val="342108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910" y="191070"/>
            <a:ext cx="11327642" cy="1842448"/>
          </a:xfrm>
        </p:spPr>
        <p:txBody>
          <a:bodyPr>
            <a:noAutofit/>
          </a:bodyPr>
          <a:lstStyle/>
          <a:p>
            <a:pPr marL="0" indent="0" algn="ctr" rtl="0">
              <a:buNone/>
            </a:pPr>
            <a:r>
              <a:rPr lang="en-US" sz="3600" dirty="0">
                <a:ln w="0"/>
                <a:solidFill>
                  <a:schemeClr val="accent1"/>
                </a:solidFill>
                <a:latin typeface="Arial Rounded MT Bold" panose="020F0704030504030204" pitchFamily="34" charset="0"/>
              </a:rPr>
              <a:t>OSTEOPOROSIS</a:t>
            </a:r>
          </a:p>
          <a:p>
            <a:pPr marL="0" indent="0" algn="l" rtl="0">
              <a:buNone/>
            </a:pPr>
            <a:r>
              <a:rPr lang="en-US" sz="2800" dirty="0">
                <a:latin typeface="Arial Rounded MT Bold" panose="020F0704030504030204" pitchFamily="34" charset="0"/>
              </a:rPr>
              <a:t>Reduced bone density, which causes micro-architectural deterioration of bone tissue and leads to an increased risk of fracture (fragility fractures)</a:t>
            </a:r>
            <a:endParaRPr lang="en-US" u="sng" dirty="0">
              <a:effectLst/>
              <a:latin typeface="Arial Rounded MT Bold" panose="020F0704030504030204" pitchFamily="34" charset="0"/>
              <a:ea typeface="Calibri" panose="020F0502020204030204" pitchFamily="34" charset="0"/>
              <a:cs typeface="Arial" panose="020B0604020202020204" pitchFamily="34" charset="0"/>
            </a:endParaRPr>
          </a:p>
          <a:p>
            <a:pPr algn="l" rtl="0"/>
            <a:endParaRPr lang="ar-IQ" sz="1400" dirty="0">
              <a:latin typeface="Arial Rounded MT Bold" panose="020F07040305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4318" y="2316587"/>
            <a:ext cx="6604594" cy="40099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06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861" y="120771"/>
            <a:ext cx="11248844" cy="6683620"/>
          </a:xfrm>
        </p:spPr>
      </p:pic>
    </p:spTree>
    <p:extLst>
      <p:ext uri="{BB962C8B-B14F-4D97-AF65-F5344CB8AC3E}">
        <p14:creationId xmlns:p14="http://schemas.microsoft.com/office/powerpoint/2010/main" val="399241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811" y="533400"/>
            <a:ext cx="9603701" cy="734961"/>
          </a:xfrm>
        </p:spPr>
        <p:txBody>
          <a:bodyPr>
            <a:normAutofit/>
          </a:bodyPr>
          <a:lstStyle/>
          <a:p>
            <a:pPr algn="ctr" rtl="0"/>
            <a:r>
              <a:rPr lang="en-US" sz="40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rPr>
              <a:t>Management</a:t>
            </a:r>
            <a:endParaRPr lang="ar-IQ" sz="40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endParaRPr>
          </a:p>
        </p:txBody>
      </p:sp>
      <p:sp>
        <p:nvSpPr>
          <p:cNvPr id="3" name="Content Placeholder 2"/>
          <p:cNvSpPr>
            <a:spLocks noGrp="1"/>
          </p:cNvSpPr>
          <p:nvPr>
            <p:ph idx="1"/>
          </p:nvPr>
        </p:nvSpPr>
        <p:spPr>
          <a:xfrm>
            <a:off x="575187" y="1543987"/>
            <a:ext cx="11177102" cy="4753574"/>
          </a:xfrm>
        </p:spPr>
        <p:txBody>
          <a:bodyPr>
            <a:noAutofit/>
          </a:bodyPr>
          <a:lstStyle/>
          <a:p>
            <a:pPr marL="0" indent="0" algn="l" rtl="0">
              <a:buNone/>
            </a:pPr>
            <a:r>
              <a:rPr lang="en-US" sz="2800" dirty="0">
                <a:latin typeface="Arial Rounded MT Bold" panose="020F0704030504030204" pitchFamily="34" charset="0"/>
              </a:rPr>
              <a:t>The aim of treatment is to reduce the risk of fracture </a:t>
            </a:r>
          </a:p>
          <a:p>
            <a:pPr marL="457200" indent="-457200" algn="l" rtl="0">
              <a:buFont typeface="+mj-lt"/>
              <a:buAutoNum type="arabicPeriod"/>
            </a:pPr>
            <a:r>
              <a:rPr lang="en-US" sz="2800" dirty="0">
                <a:latin typeface="Arial Rounded MT Bold" panose="020F0704030504030204" pitchFamily="34" charset="0"/>
              </a:rPr>
              <a:t>Non-pharmacological interventions</a:t>
            </a:r>
          </a:p>
          <a:p>
            <a:pPr lvl="1" algn="l" rtl="0"/>
            <a:r>
              <a:rPr lang="en-US" sz="2800" dirty="0">
                <a:latin typeface="Arial Rounded MT Bold" panose="020F0704030504030204" pitchFamily="34" charset="0"/>
              </a:rPr>
              <a:t>Smoking cessation</a:t>
            </a:r>
          </a:p>
          <a:p>
            <a:pPr lvl="1" algn="l" rtl="0"/>
            <a:r>
              <a:rPr lang="en-US" sz="2800" dirty="0">
                <a:latin typeface="Arial Rounded MT Bold" panose="020F0704030504030204" pitchFamily="34" charset="0"/>
              </a:rPr>
              <a:t>Moderation of alcohol intake</a:t>
            </a:r>
          </a:p>
          <a:p>
            <a:pPr lvl="1" algn="l" rtl="0"/>
            <a:r>
              <a:rPr lang="en-US" sz="2800" dirty="0">
                <a:latin typeface="Arial Rounded MT Bold" panose="020F0704030504030204" pitchFamily="34" charset="0"/>
              </a:rPr>
              <a:t>Adequate dietary calcium intake and exercise</a:t>
            </a:r>
          </a:p>
          <a:p>
            <a:pPr marL="514350" indent="-514350" algn="l" rtl="0">
              <a:buFont typeface="+mj-lt"/>
              <a:buAutoNum type="arabicPeriod"/>
            </a:pPr>
            <a:r>
              <a:rPr lang="en-US" sz="2800" dirty="0">
                <a:latin typeface="Arial Rounded MT Bold" panose="020F0704030504030204" pitchFamily="34" charset="0"/>
              </a:rPr>
              <a:t>Pharmacological interventions</a:t>
            </a:r>
            <a:br>
              <a:rPr lang="en-US" sz="2800" dirty="0">
                <a:latin typeface="Arial Rounded MT Bold" panose="020F0704030504030204" pitchFamily="34" charset="0"/>
              </a:rPr>
            </a:br>
            <a:r>
              <a:rPr lang="en-US" sz="2800" dirty="0">
                <a:latin typeface="Arial Rounded MT Bold" panose="020F0704030504030204" pitchFamily="34" charset="0"/>
              </a:rPr>
              <a:t>Several drug treatments are  available to reduce the risk of fracture in osteoporosis</a:t>
            </a: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194709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3613" y="533400"/>
            <a:ext cx="9872899" cy="1143000"/>
          </a:xfrm>
        </p:spPr>
        <p:txBody>
          <a:bodyPr>
            <a:noAutofit/>
          </a:bodyPr>
          <a:lstStyle/>
          <a:p>
            <a:pPr algn="ctr" rtl="0"/>
            <a:r>
              <a:rPr lang="en-US" sz="4000" dirty="0">
                <a:ln w="0"/>
                <a:solidFill>
                  <a:schemeClr val="accent1"/>
                </a:solidFill>
                <a:latin typeface="Arial Rounded MT Bold" panose="020F0704030504030204" pitchFamily="34" charset="0"/>
              </a:rPr>
              <a:t>Bisphosphonates</a:t>
            </a:r>
            <a:br>
              <a:rPr lang="ar-IQ" sz="4000" dirty="0">
                <a:ln w="0"/>
                <a:solidFill>
                  <a:schemeClr val="accent1"/>
                </a:solidFill>
                <a:latin typeface="Arial Rounded MT Bold" panose="020F0704030504030204" pitchFamily="34" charset="0"/>
              </a:rPr>
            </a:br>
            <a:r>
              <a:rPr lang="ar-IQ" dirty="0">
                <a:ln w="0"/>
                <a:solidFill>
                  <a:schemeClr val="accent1"/>
                </a:solidFill>
                <a:latin typeface="Arial Rounded MT Bold" panose="020F0704030504030204" pitchFamily="34" charset="0"/>
              </a:rPr>
              <a:t> </a:t>
            </a:r>
            <a:r>
              <a:rPr lang="en-US" dirty="0">
                <a:ln w="0"/>
                <a:solidFill>
                  <a:schemeClr val="accent1"/>
                </a:solidFill>
                <a:latin typeface="Arial Rounded MT Bold" panose="020F0704030504030204" pitchFamily="34" charset="0"/>
              </a:rPr>
              <a:t>(First-line treatment for osteoporosis</a:t>
            </a:r>
            <a:r>
              <a:rPr lang="ar-IQ" dirty="0">
                <a:ln w="0"/>
                <a:solidFill>
                  <a:schemeClr val="accent1"/>
                </a:solidFill>
                <a:latin typeface="Arial Rounded MT Bold" panose="020F0704030504030204" pitchFamily="34" charset="0"/>
              </a:rPr>
              <a:t>( </a:t>
            </a:r>
          </a:p>
        </p:txBody>
      </p:sp>
      <p:sp>
        <p:nvSpPr>
          <p:cNvPr id="3" name="Content Placeholder 2"/>
          <p:cNvSpPr>
            <a:spLocks noGrp="1"/>
          </p:cNvSpPr>
          <p:nvPr>
            <p:ph idx="1"/>
          </p:nvPr>
        </p:nvSpPr>
        <p:spPr>
          <a:xfrm>
            <a:off x="1124020" y="1798819"/>
            <a:ext cx="10500851" cy="4424516"/>
          </a:xfrm>
        </p:spPr>
        <p:txBody>
          <a:bodyPr>
            <a:noAutofit/>
          </a:bodyPr>
          <a:lstStyle/>
          <a:p>
            <a:pPr algn="l" rtl="0"/>
            <a:r>
              <a:rPr lang="en-US" sz="2800" dirty="0">
                <a:latin typeface="Arial Rounded MT Bold" panose="020F0704030504030204" pitchFamily="34" charset="0"/>
              </a:rPr>
              <a:t>Bisphosphonates target bone surfaces and are ingested by osteoclasts during the process of bone resorption</a:t>
            </a:r>
          </a:p>
          <a:p>
            <a:pPr algn="l" rtl="0"/>
            <a:r>
              <a:rPr lang="en-US" sz="2800" dirty="0">
                <a:latin typeface="Arial Rounded MT Bold" panose="020F0704030504030204" pitchFamily="34" charset="0"/>
              </a:rPr>
              <a:t>Impairs bone resorption and increase in bone density due to increased mineralization of bone (not increase in bone mass) </a:t>
            </a:r>
          </a:p>
          <a:p>
            <a:pPr algn="l" rtl="0"/>
            <a:r>
              <a:rPr lang="en-US" sz="2800" dirty="0">
                <a:latin typeface="Arial Rounded MT Bold" panose="020F0704030504030204" pitchFamily="34" charset="0"/>
              </a:rPr>
              <a:t>Reduce the risk of fracture in patients with osteoporosis but do not completely prevent fractures occurring </a:t>
            </a:r>
            <a:br>
              <a:rPr lang="en-US" sz="2800" dirty="0">
                <a:latin typeface="Arial Rounded MT Bold" panose="020F0704030504030204" pitchFamily="34" charset="0"/>
              </a:rPr>
            </a:br>
            <a:br>
              <a:rPr lang="en-US" sz="2800" dirty="0">
                <a:latin typeface="Arial Rounded MT Bold" panose="020F0704030504030204" pitchFamily="34" charset="0"/>
              </a:rPr>
            </a:b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184296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338" t="1198" r="1884" b="1276"/>
          <a:stretch/>
        </p:blipFill>
        <p:spPr>
          <a:xfrm>
            <a:off x="1297858" y="206477"/>
            <a:ext cx="9748684" cy="6002594"/>
          </a:xfrm>
        </p:spPr>
      </p:pic>
    </p:spTree>
    <p:extLst>
      <p:ext uri="{BB962C8B-B14F-4D97-AF65-F5344CB8AC3E}">
        <p14:creationId xmlns:p14="http://schemas.microsoft.com/office/powerpoint/2010/main" val="195928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955" y="324465"/>
            <a:ext cx="11518490" cy="6238567"/>
          </a:xfrm>
        </p:spPr>
        <p:txBody>
          <a:bodyPr>
            <a:noAutofit/>
          </a:bodyPr>
          <a:lstStyle/>
          <a:p>
            <a:pPr algn="l" rtl="0"/>
            <a:r>
              <a:rPr lang="en-US" sz="2800" dirty="0">
                <a:latin typeface="Arial Rounded MT Bold" panose="020F0704030504030204" pitchFamily="34" charset="0"/>
              </a:rPr>
              <a:t>Oral bisphosphonates given for a 5 years &amp; if  </a:t>
            </a:r>
          </a:p>
          <a:p>
            <a:pPr lvl="1" algn="l" rtl="0"/>
            <a:r>
              <a:rPr lang="en-US" sz="2600" dirty="0">
                <a:latin typeface="Arial Rounded MT Bold" panose="020F0704030504030204" pitchFamily="34" charset="0"/>
              </a:rPr>
              <a:t>NO fractures after 5 years </a:t>
            </a:r>
          </a:p>
          <a:p>
            <a:pPr lvl="1" algn="l" rtl="0"/>
            <a:r>
              <a:rPr lang="en-US" sz="2600" dirty="0">
                <a:latin typeface="Arial Rounded MT Bold" panose="020F0704030504030204" pitchFamily="34" charset="0"/>
              </a:rPr>
              <a:t>BMD levels have increased and no longer in the osteoporotic range</a:t>
            </a:r>
          </a:p>
          <a:p>
            <a:pPr lvl="2" algn="l" rtl="0"/>
            <a:r>
              <a:rPr lang="en-US" sz="2400" dirty="0">
                <a:latin typeface="Arial Rounded MT Bold" panose="020F0704030504030204" pitchFamily="34" charset="0"/>
              </a:rPr>
              <a:t>A 5-year spell off therapy</a:t>
            </a:r>
          </a:p>
          <a:p>
            <a:pPr algn="l" rtl="0"/>
            <a:r>
              <a:rPr lang="en-US" sz="2800" dirty="0">
                <a:latin typeface="Arial Rounded MT Bold" panose="020F0704030504030204" pitchFamily="34" charset="0"/>
              </a:rPr>
              <a:t>Continued for up to 10 years in patients whose BMD levels remain in the osteoporotic range after 5 years</a:t>
            </a:r>
          </a:p>
        </p:txBody>
      </p:sp>
    </p:spTree>
    <p:extLst>
      <p:ext uri="{BB962C8B-B14F-4D97-AF65-F5344CB8AC3E}">
        <p14:creationId xmlns:p14="http://schemas.microsoft.com/office/powerpoint/2010/main" val="31887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54745519"/>
              </p:ext>
            </p:extLst>
          </p:nvPr>
        </p:nvGraphicFramePr>
        <p:xfrm>
          <a:off x="1552792" y="614596"/>
          <a:ext cx="9959654" cy="5186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553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graphicEl>
                                              <a:dgm id="{0560306A-9066-4F96-AC91-F2072F121F27}"/>
                                            </p:graphicEl>
                                          </p:spTgt>
                                        </p:tgtEl>
                                        <p:attrNameLst>
                                          <p:attrName>style.visibility</p:attrName>
                                        </p:attrNameLst>
                                      </p:cBhvr>
                                      <p:to>
                                        <p:strVal val="visible"/>
                                      </p:to>
                                    </p:set>
                                    <p:animEffect transition="in" filter="fade">
                                      <p:cBhvr>
                                        <p:cTn id="7" dur="1000"/>
                                        <p:tgtEl>
                                          <p:spTgt spid="4">
                                            <p:graphicEl>
                                              <a:dgm id="{0560306A-9066-4F96-AC91-F2072F121F27}"/>
                                            </p:graphicEl>
                                          </p:spTgt>
                                        </p:tgtEl>
                                      </p:cBhvr>
                                    </p:animEffect>
                                    <p:anim calcmode="lin" valueType="num">
                                      <p:cBhvr>
                                        <p:cTn id="8" dur="1000" fill="hold"/>
                                        <p:tgtEl>
                                          <p:spTgt spid="4">
                                            <p:graphicEl>
                                              <a:dgm id="{0560306A-9066-4F96-AC91-F2072F121F27}"/>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0560306A-9066-4F96-AC91-F2072F121F27}"/>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graphicEl>
                                              <a:dgm id="{050B41BD-8507-446A-BDD7-EB25238896A2}"/>
                                            </p:graphicEl>
                                          </p:spTgt>
                                        </p:tgtEl>
                                        <p:attrNameLst>
                                          <p:attrName>style.visibility</p:attrName>
                                        </p:attrNameLst>
                                      </p:cBhvr>
                                      <p:to>
                                        <p:strVal val="visible"/>
                                      </p:to>
                                    </p:set>
                                    <p:animEffect transition="in" filter="fade">
                                      <p:cBhvr>
                                        <p:cTn id="13" dur="1000"/>
                                        <p:tgtEl>
                                          <p:spTgt spid="4">
                                            <p:graphicEl>
                                              <a:dgm id="{050B41BD-8507-446A-BDD7-EB25238896A2}"/>
                                            </p:graphicEl>
                                          </p:spTgt>
                                        </p:tgtEl>
                                      </p:cBhvr>
                                    </p:animEffect>
                                    <p:anim calcmode="lin" valueType="num">
                                      <p:cBhvr>
                                        <p:cTn id="14" dur="1000" fill="hold"/>
                                        <p:tgtEl>
                                          <p:spTgt spid="4">
                                            <p:graphicEl>
                                              <a:dgm id="{050B41BD-8507-446A-BDD7-EB25238896A2}"/>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050B41BD-8507-446A-BDD7-EB25238896A2}"/>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4">
                                            <p:graphicEl>
                                              <a:dgm id="{FE178458-AED3-482D-8AC9-BC5EDFF7E5FB}"/>
                                            </p:graphicEl>
                                          </p:spTgt>
                                        </p:tgtEl>
                                        <p:attrNameLst>
                                          <p:attrName>style.visibility</p:attrName>
                                        </p:attrNameLst>
                                      </p:cBhvr>
                                      <p:to>
                                        <p:strVal val="visible"/>
                                      </p:to>
                                    </p:set>
                                    <p:animEffect transition="in" filter="fade">
                                      <p:cBhvr>
                                        <p:cTn id="19" dur="1000"/>
                                        <p:tgtEl>
                                          <p:spTgt spid="4">
                                            <p:graphicEl>
                                              <a:dgm id="{FE178458-AED3-482D-8AC9-BC5EDFF7E5FB}"/>
                                            </p:graphicEl>
                                          </p:spTgt>
                                        </p:tgtEl>
                                      </p:cBhvr>
                                    </p:animEffect>
                                    <p:anim calcmode="lin" valueType="num">
                                      <p:cBhvr>
                                        <p:cTn id="20" dur="1000" fill="hold"/>
                                        <p:tgtEl>
                                          <p:spTgt spid="4">
                                            <p:graphicEl>
                                              <a:dgm id="{FE178458-AED3-482D-8AC9-BC5EDFF7E5FB}"/>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FE178458-AED3-482D-8AC9-BC5EDFF7E5FB}"/>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4">
                                            <p:graphicEl>
                                              <a:dgm id="{C1D50B05-4CD3-4044-B3E1-C7D2AA900752}"/>
                                            </p:graphicEl>
                                          </p:spTgt>
                                        </p:tgtEl>
                                        <p:attrNameLst>
                                          <p:attrName>style.visibility</p:attrName>
                                        </p:attrNameLst>
                                      </p:cBhvr>
                                      <p:to>
                                        <p:strVal val="visible"/>
                                      </p:to>
                                    </p:set>
                                    <p:animEffect transition="in" filter="fade">
                                      <p:cBhvr>
                                        <p:cTn id="25" dur="1000"/>
                                        <p:tgtEl>
                                          <p:spTgt spid="4">
                                            <p:graphicEl>
                                              <a:dgm id="{C1D50B05-4CD3-4044-B3E1-C7D2AA900752}"/>
                                            </p:graphicEl>
                                          </p:spTgt>
                                        </p:tgtEl>
                                      </p:cBhvr>
                                    </p:animEffect>
                                    <p:anim calcmode="lin" valueType="num">
                                      <p:cBhvr>
                                        <p:cTn id="26" dur="1000" fill="hold"/>
                                        <p:tgtEl>
                                          <p:spTgt spid="4">
                                            <p:graphicEl>
                                              <a:dgm id="{C1D50B05-4CD3-4044-B3E1-C7D2AA900752}"/>
                                            </p:graphicEl>
                                          </p:spTgt>
                                        </p:tgtEl>
                                        <p:attrNameLst>
                                          <p:attrName>ppt_x</p:attrName>
                                        </p:attrNameLst>
                                      </p:cBhvr>
                                      <p:tavLst>
                                        <p:tav tm="0">
                                          <p:val>
                                            <p:strVal val="#ppt_x"/>
                                          </p:val>
                                        </p:tav>
                                        <p:tav tm="100000">
                                          <p:val>
                                            <p:strVal val="#ppt_x"/>
                                          </p:val>
                                        </p:tav>
                                      </p:tavLst>
                                    </p:anim>
                                    <p:anim calcmode="lin" valueType="num">
                                      <p:cBhvr>
                                        <p:cTn id="27" dur="1000" fill="hold"/>
                                        <p:tgtEl>
                                          <p:spTgt spid="4">
                                            <p:graphicEl>
                                              <a:dgm id="{C1D50B05-4CD3-4044-B3E1-C7D2AA90075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8427" y="427703"/>
            <a:ext cx="11282516" cy="6164826"/>
          </a:xfrm>
        </p:spPr>
        <p:txBody>
          <a:bodyPr>
            <a:noAutofit/>
          </a:bodyPr>
          <a:lstStyle/>
          <a:p>
            <a:pPr marL="0" indent="0" algn="l" rtl="0">
              <a:buNone/>
            </a:pPr>
            <a:r>
              <a:rPr lang="en-US" sz="2800" dirty="0">
                <a:latin typeface="Arial Rounded MT Bold" panose="020F0704030504030204" pitchFamily="34" charset="0"/>
              </a:rPr>
              <a:t>Oral bisphosphonates should be taken on an empty stomach with plain water; no food should be eaten for 30–45 minutes after administration</a:t>
            </a:r>
          </a:p>
          <a:p>
            <a:pPr marL="0" indent="0" algn="l" rtl="0">
              <a:buNone/>
            </a:pPr>
            <a:r>
              <a:rPr lang="en-US" sz="2800" dirty="0">
                <a:latin typeface="Arial Rounded MT Bold" panose="020F0704030504030204" pitchFamily="34" charset="0"/>
              </a:rPr>
              <a:t>Contraindication</a:t>
            </a:r>
          </a:p>
          <a:p>
            <a:pPr algn="l" rtl="0"/>
            <a:r>
              <a:rPr lang="en-US" sz="2800" dirty="0">
                <a:latin typeface="Arial Rounded MT Bold" panose="020F0704030504030204" pitchFamily="34" charset="0"/>
              </a:rPr>
              <a:t>Oesophageal stricture or achalasia</a:t>
            </a:r>
            <a:br>
              <a:rPr lang="en-US" sz="2400" dirty="0">
                <a:latin typeface="Arial Rounded MT Bold" panose="020F0704030504030204" pitchFamily="34" charset="0"/>
              </a:rPr>
            </a:br>
            <a:r>
              <a:rPr lang="en-US" sz="2400" dirty="0">
                <a:latin typeface="Arial Rounded MT Bold" panose="020F0704030504030204" pitchFamily="34" charset="0"/>
              </a:rPr>
              <a:t> </a:t>
            </a:r>
            <a:br>
              <a:rPr lang="en-US" sz="2400" dirty="0">
                <a:latin typeface="Arial Rounded MT Bold" panose="020F0704030504030204" pitchFamily="34" charset="0"/>
              </a:rPr>
            </a:br>
            <a:endParaRPr lang="ar-IQ" sz="2400" dirty="0">
              <a:latin typeface="Arial Rounded MT Bold" panose="020F070403050403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703" t="8821" r="-1164" b="12455"/>
          <a:stretch/>
        </p:blipFill>
        <p:spPr>
          <a:xfrm>
            <a:off x="7895506" y="1659761"/>
            <a:ext cx="4065437" cy="2309554"/>
          </a:xfrm>
          <a:prstGeom prst="rect">
            <a:avLst/>
          </a:prstGeom>
          <a:ln>
            <a:noFill/>
          </a:ln>
          <a:effectLst>
            <a:softEdge rad="112500"/>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516" t="12140" r="3907" b="11363"/>
          <a:stretch/>
        </p:blipFill>
        <p:spPr>
          <a:xfrm>
            <a:off x="6383545" y="3985048"/>
            <a:ext cx="4088921" cy="2432649"/>
          </a:xfrm>
          <a:prstGeom prst="rect">
            <a:avLst/>
          </a:prstGeom>
          <a:ln>
            <a:noFill/>
          </a:ln>
          <a:effectLst>
            <a:softEdge rad="112500"/>
          </a:effec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b="4798"/>
          <a:stretch/>
        </p:blipFill>
        <p:spPr>
          <a:xfrm>
            <a:off x="678427" y="4216699"/>
            <a:ext cx="4314825" cy="18045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913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251" y="1275801"/>
            <a:ext cx="10967883" cy="4555372"/>
          </a:xfrm>
        </p:spPr>
        <p:txBody>
          <a:bodyPr numCol="2">
            <a:noAutofit/>
          </a:bodyPr>
          <a:lstStyle/>
          <a:p>
            <a:pPr marL="0" indent="0" algn="l" rtl="0">
              <a:spcBef>
                <a:spcPts val="1200"/>
              </a:spcBef>
              <a:buNone/>
            </a:pPr>
            <a:r>
              <a:rPr lang="en-US" sz="2800" b="1" dirty="0">
                <a:latin typeface="Arial Rounded MT Bold" panose="020F0704030504030204" pitchFamily="34" charset="0"/>
              </a:rPr>
              <a:t>Common</a:t>
            </a:r>
          </a:p>
          <a:p>
            <a:pPr algn="l" rtl="0">
              <a:spcBef>
                <a:spcPts val="1200"/>
              </a:spcBef>
            </a:pPr>
            <a:r>
              <a:rPr lang="en-US" sz="2400" dirty="0">
                <a:latin typeface="Arial Rounded MT Bold" panose="020F0704030504030204" pitchFamily="34" charset="0"/>
              </a:rPr>
              <a:t>Upper gastrointestinal intolerance (oral)</a:t>
            </a:r>
          </a:p>
          <a:p>
            <a:pPr algn="l" rtl="0">
              <a:spcBef>
                <a:spcPts val="1200"/>
              </a:spcBef>
            </a:pPr>
            <a:r>
              <a:rPr lang="en-US" sz="2400" dirty="0">
                <a:latin typeface="Arial Rounded MT Bold" panose="020F0704030504030204" pitchFamily="34" charset="0"/>
              </a:rPr>
              <a:t>Acute phase response (intravenous)</a:t>
            </a:r>
          </a:p>
          <a:p>
            <a:pPr marL="0" indent="0" algn="l" rtl="0">
              <a:spcBef>
                <a:spcPts val="1200"/>
              </a:spcBef>
              <a:buNone/>
            </a:pPr>
            <a:r>
              <a:rPr lang="en-US" sz="2800" b="1" dirty="0">
                <a:latin typeface="Arial Rounded MT Bold" panose="020F0704030504030204" pitchFamily="34" charset="0"/>
              </a:rPr>
              <a:t>Less common</a:t>
            </a:r>
          </a:p>
          <a:p>
            <a:pPr algn="l" rtl="0">
              <a:spcBef>
                <a:spcPts val="1200"/>
              </a:spcBef>
            </a:pPr>
            <a:r>
              <a:rPr lang="en-US" sz="2400" dirty="0">
                <a:latin typeface="Arial Rounded MT Bold" panose="020F0704030504030204" pitchFamily="34" charset="0"/>
              </a:rPr>
              <a:t>Atrial fibrillation (intravenous zoledronic acid)</a:t>
            </a:r>
          </a:p>
          <a:p>
            <a:pPr algn="l" rtl="0">
              <a:spcBef>
                <a:spcPts val="1200"/>
              </a:spcBef>
            </a:pPr>
            <a:r>
              <a:rPr lang="en-US" sz="2400" dirty="0">
                <a:latin typeface="Arial Rounded MT Bold" panose="020F0704030504030204" pitchFamily="34" charset="0"/>
              </a:rPr>
              <a:t>Hypocalcaemia (intravenous)</a:t>
            </a:r>
          </a:p>
          <a:p>
            <a:pPr algn="l" rtl="0">
              <a:spcBef>
                <a:spcPts val="1200"/>
              </a:spcBef>
            </a:pPr>
            <a:r>
              <a:rPr lang="en-US" sz="2400" dirty="0">
                <a:latin typeface="Arial Rounded MT Bold" panose="020F0704030504030204" pitchFamily="34" charset="0"/>
              </a:rPr>
              <a:t>A typical subtrochanteric fractures</a:t>
            </a:r>
          </a:p>
          <a:p>
            <a:pPr marL="0" indent="0" algn="l" rtl="0">
              <a:spcBef>
                <a:spcPts val="1200"/>
              </a:spcBef>
              <a:buNone/>
            </a:pPr>
            <a:r>
              <a:rPr lang="en-US" sz="2800" b="1" dirty="0">
                <a:latin typeface="Arial Rounded MT Bold" panose="020F0704030504030204" pitchFamily="34" charset="0"/>
              </a:rPr>
              <a:t>Rare</a:t>
            </a:r>
          </a:p>
          <a:p>
            <a:pPr algn="l" rtl="0">
              <a:spcBef>
                <a:spcPts val="1200"/>
              </a:spcBef>
            </a:pPr>
            <a:r>
              <a:rPr lang="en-US" sz="2400" dirty="0">
                <a:latin typeface="Arial Rounded MT Bold" panose="020F0704030504030204" pitchFamily="34" charset="0"/>
              </a:rPr>
              <a:t>Uveitis</a:t>
            </a:r>
          </a:p>
          <a:p>
            <a:pPr algn="l" rtl="0">
              <a:spcBef>
                <a:spcPts val="1200"/>
              </a:spcBef>
            </a:pPr>
            <a:r>
              <a:rPr lang="en-US" sz="2400" dirty="0">
                <a:latin typeface="Arial Rounded MT Bold" panose="020F0704030504030204" pitchFamily="34" charset="0"/>
              </a:rPr>
              <a:t>Osteonecrosis of the jaw</a:t>
            </a:r>
          </a:p>
          <a:p>
            <a:pPr algn="l" rtl="0">
              <a:spcBef>
                <a:spcPts val="1200"/>
              </a:spcBef>
            </a:pPr>
            <a:r>
              <a:rPr lang="en-US" sz="2400" dirty="0">
                <a:latin typeface="Arial Rounded MT Bold" panose="020F0704030504030204" pitchFamily="34" charset="0"/>
              </a:rPr>
              <a:t>Oesophageal ulceration</a:t>
            </a:r>
            <a:endParaRPr lang="ar-IQ" sz="2400" dirty="0">
              <a:latin typeface="Arial Rounded MT Bold" panose="020F0704030504030204" pitchFamily="34" charset="0"/>
            </a:endParaRPr>
          </a:p>
        </p:txBody>
      </p:sp>
      <p:sp>
        <p:nvSpPr>
          <p:cNvPr id="8" name="Rectangle 7"/>
          <p:cNvSpPr/>
          <p:nvPr/>
        </p:nvSpPr>
        <p:spPr>
          <a:xfrm>
            <a:off x="1224117" y="309404"/>
            <a:ext cx="9409470" cy="707886"/>
          </a:xfrm>
          <a:prstGeom prst="rect">
            <a:avLst/>
          </a:prstGeom>
        </p:spPr>
        <p:txBody>
          <a:bodyPr wrap="square">
            <a:spAutoFit/>
          </a:bodyPr>
          <a:lstStyle/>
          <a:p>
            <a:pPr algn="ctr"/>
            <a:r>
              <a:rPr lang="en-US" sz="4000" dirty="0">
                <a:ln w="0"/>
                <a:solidFill>
                  <a:schemeClr val="accent1"/>
                </a:solidFill>
                <a:latin typeface="Arial Rounded MT Bold" panose="020F0704030504030204" pitchFamily="34" charset="0"/>
              </a:rPr>
              <a:t>Adverse effects of Bisphosphonates</a:t>
            </a:r>
          </a:p>
        </p:txBody>
      </p:sp>
      <p:sp>
        <p:nvSpPr>
          <p:cNvPr id="2" name="Rectangle 1"/>
          <p:cNvSpPr/>
          <p:nvPr/>
        </p:nvSpPr>
        <p:spPr>
          <a:xfrm>
            <a:off x="5666282" y="3338183"/>
            <a:ext cx="6310860" cy="2492990"/>
          </a:xfrm>
          <a:prstGeom prst="rect">
            <a:avLst/>
          </a:prstGeom>
        </p:spPr>
        <p:txBody>
          <a:bodyPr wrap="square">
            <a:spAutoFit/>
          </a:bodyPr>
          <a:lstStyle/>
          <a:p>
            <a:r>
              <a:rPr lang="en-US" sz="2800" b="1" dirty="0">
                <a:latin typeface="Arial Rounded MT Bold" panose="020F0704030504030204" pitchFamily="34" charset="0"/>
              </a:rPr>
              <a:t>I.V  bisphosphonates </a:t>
            </a:r>
          </a:p>
          <a:p>
            <a:r>
              <a:rPr lang="en-US" sz="2400" dirty="0">
                <a:latin typeface="Arial Rounded MT Bold" panose="020F0704030504030204" pitchFamily="34" charset="0"/>
              </a:rPr>
              <a:t>Transient influenza-like illness occurs 24–48 hours after administration</a:t>
            </a:r>
          </a:p>
          <a:p>
            <a:pPr marL="342900" indent="-342900">
              <a:buFont typeface="Arial" panose="020B0604020202020204" pitchFamily="34" charset="0"/>
              <a:buChar char="•"/>
            </a:pPr>
            <a:r>
              <a:rPr lang="en-US" sz="2000" dirty="0">
                <a:latin typeface="Arial Rounded MT Bold" panose="020F0704030504030204" pitchFamily="34" charset="0"/>
              </a:rPr>
              <a:t>Self-limiting but can be treated with paracetamol or NSAIDs</a:t>
            </a:r>
          </a:p>
          <a:p>
            <a:pPr marL="342900" indent="-342900">
              <a:buFont typeface="Arial" panose="020B0604020202020204" pitchFamily="34" charset="0"/>
              <a:buChar char="•"/>
            </a:pPr>
            <a:r>
              <a:rPr lang="en-US" sz="2000" dirty="0">
                <a:latin typeface="Arial Rounded MT Bold" panose="020F0704030504030204" pitchFamily="34" charset="0"/>
              </a:rPr>
              <a:t>After the first exposure and tolerance develops thereafter </a:t>
            </a:r>
            <a:endParaRPr lang="ar-IQ" sz="1600" dirty="0"/>
          </a:p>
        </p:txBody>
      </p:sp>
    </p:spTree>
    <p:extLst>
      <p:ext uri="{BB962C8B-B14F-4D97-AF65-F5344CB8AC3E}">
        <p14:creationId xmlns:p14="http://schemas.microsoft.com/office/powerpoint/2010/main" val="312770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811" y="533400"/>
            <a:ext cx="9603701" cy="708546"/>
          </a:xfrm>
        </p:spPr>
        <p:txBody>
          <a:bodyPr>
            <a:normAutofit/>
          </a:bodyPr>
          <a:lstStyle/>
          <a:p>
            <a:pPr algn="ctr" rtl="0"/>
            <a:r>
              <a:rPr lang="en-US" sz="4000" dirty="0">
                <a:ln w="0"/>
                <a:solidFill>
                  <a:schemeClr val="accent1"/>
                </a:solidFill>
                <a:latin typeface="Arial Rounded MT Bold" panose="020F0704030504030204" pitchFamily="34" charset="0"/>
              </a:rPr>
              <a:t>Denosumab*</a:t>
            </a:r>
            <a:endParaRPr lang="ar-IQ" sz="4000" dirty="0">
              <a:ln w="0"/>
              <a:solidFill>
                <a:schemeClr val="accent1"/>
              </a:solidFill>
              <a:latin typeface="Arial Rounded MT Bold" panose="020F0704030504030204" pitchFamily="34" charset="0"/>
            </a:endParaRPr>
          </a:p>
        </p:txBody>
      </p:sp>
      <p:sp>
        <p:nvSpPr>
          <p:cNvPr id="3" name="Content Placeholder 2"/>
          <p:cNvSpPr>
            <a:spLocks noGrp="1"/>
          </p:cNvSpPr>
          <p:nvPr>
            <p:ph idx="1"/>
          </p:nvPr>
        </p:nvSpPr>
        <p:spPr>
          <a:xfrm>
            <a:off x="686938" y="1746914"/>
            <a:ext cx="11118375" cy="4191000"/>
          </a:xfrm>
        </p:spPr>
        <p:txBody>
          <a:bodyPr>
            <a:noAutofit/>
          </a:bodyPr>
          <a:lstStyle/>
          <a:p>
            <a:pPr algn="l" rtl="0"/>
            <a:r>
              <a:rPr lang="en-US" sz="2800" dirty="0">
                <a:latin typeface="Arial Rounded MT Bold" panose="020F0704030504030204" pitchFamily="34" charset="0"/>
              </a:rPr>
              <a:t>Monoclonal antibody that inhibits bone resorption by neutralizing the effects of RANKL </a:t>
            </a:r>
          </a:p>
          <a:p>
            <a:pPr algn="l" rtl="0"/>
            <a:r>
              <a:rPr lang="en-US" sz="2800" dirty="0">
                <a:latin typeface="Arial Rounded MT Bold" panose="020F0704030504030204" pitchFamily="34" charset="0"/>
              </a:rPr>
              <a:t>Subcutaneous injection of 60 mg every 6 months </a:t>
            </a:r>
          </a:p>
          <a:p>
            <a:pPr algn="l" rtl="0"/>
            <a:r>
              <a:rPr lang="en-US" sz="2800" dirty="0">
                <a:latin typeface="Arial Rounded MT Bold" panose="020F0704030504030204" pitchFamily="34" charset="0"/>
              </a:rPr>
              <a:t>Potential adverse effect </a:t>
            </a:r>
          </a:p>
          <a:p>
            <a:pPr lvl="1" algn="l" rtl="0"/>
            <a:r>
              <a:rPr lang="en-US" sz="2400" dirty="0">
                <a:latin typeface="Arial Rounded MT Bold" panose="020F0704030504030204" pitchFamily="34" charset="0"/>
              </a:rPr>
              <a:t>Hypocalcaemia (mitigated by calcium and vitamin D supplements) </a:t>
            </a:r>
          </a:p>
          <a:p>
            <a:pPr lvl="1" algn="l" rtl="0"/>
            <a:r>
              <a:rPr lang="en-US" sz="2400" dirty="0">
                <a:latin typeface="Arial Rounded MT Bold" panose="020F0704030504030204" pitchFamily="34" charset="0"/>
              </a:rPr>
              <a:t>Osteonecrosis of the jaw and atypical subtrochanteric fractures(Rare)</a:t>
            </a:r>
            <a:br>
              <a:rPr lang="en-US" sz="2400" dirty="0">
                <a:latin typeface="Arial Rounded MT Bold" panose="020F0704030504030204" pitchFamily="34" charset="0"/>
              </a:rPr>
            </a:br>
            <a:br>
              <a:rPr lang="en-US" sz="2400" dirty="0">
                <a:latin typeface="Arial Rounded MT Bold" panose="020F0704030504030204" pitchFamily="34" charset="0"/>
              </a:rPr>
            </a:br>
            <a:endParaRPr lang="ar-IQ" sz="2400" dirty="0">
              <a:latin typeface="Arial Rounded MT Bold" panose="020F0704030504030204" pitchFamily="34" charset="0"/>
            </a:endParaRPr>
          </a:p>
        </p:txBody>
      </p:sp>
    </p:spTree>
    <p:extLst>
      <p:ext uri="{BB962C8B-B14F-4D97-AF65-F5344CB8AC3E}">
        <p14:creationId xmlns:p14="http://schemas.microsoft.com/office/powerpoint/2010/main" val="85737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811" y="533400"/>
            <a:ext cx="9603701" cy="681251"/>
          </a:xfrm>
        </p:spPr>
        <p:txBody>
          <a:bodyPr>
            <a:normAutofit/>
          </a:bodyPr>
          <a:lstStyle/>
          <a:p>
            <a:pPr algn="ctr"/>
            <a:r>
              <a:rPr lang="en-US" sz="40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rPr>
              <a:t>Calcium and Vitamin D</a:t>
            </a:r>
            <a:endParaRPr lang="ar-IQ" sz="40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endParaRPr>
          </a:p>
        </p:txBody>
      </p:sp>
      <p:sp>
        <p:nvSpPr>
          <p:cNvPr id="3" name="Content Placeholder 2"/>
          <p:cNvSpPr>
            <a:spLocks noGrp="1"/>
          </p:cNvSpPr>
          <p:nvPr>
            <p:ph idx="1"/>
          </p:nvPr>
        </p:nvSpPr>
        <p:spPr>
          <a:xfrm>
            <a:off x="711929" y="1514901"/>
            <a:ext cx="10640433" cy="3057099"/>
          </a:xfrm>
        </p:spPr>
        <p:txBody>
          <a:bodyPr>
            <a:noAutofit/>
          </a:bodyPr>
          <a:lstStyle/>
          <a:p>
            <a:pPr algn="l" rtl="0"/>
            <a:r>
              <a:rPr lang="en-US" sz="2800" dirty="0">
                <a:latin typeface="Arial Rounded MT Bold" panose="020F0704030504030204" pitchFamily="34" charset="0"/>
              </a:rPr>
              <a:t>Combined calcium and vitamin D supplements have limited efficacy in the prevention of osteoporotic fractures when given alone </a:t>
            </a:r>
          </a:p>
          <a:p>
            <a:pPr algn="l" rtl="0"/>
            <a:r>
              <a:rPr lang="en-US" sz="2800" dirty="0">
                <a:latin typeface="Arial Rounded MT Bold" panose="020F0704030504030204" pitchFamily="34" charset="0"/>
              </a:rPr>
              <a:t>Used as an adjunct to other treatments </a:t>
            </a:r>
          </a:p>
          <a:p>
            <a:pPr algn="l" rtl="0"/>
            <a:r>
              <a:rPr lang="en-US" sz="2800" dirty="0">
                <a:latin typeface="Arial Rounded MT Bold" panose="020F0704030504030204" pitchFamily="34" charset="0"/>
              </a:rPr>
              <a:t>Daily dosage is 1000 mg calcium and 800 IU vitamin D </a:t>
            </a:r>
          </a:p>
          <a:p>
            <a:pPr marL="0" indent="0" algn="l" rtl="0">
              <a:buNone/>
            </a:pP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156386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740" y="122830"/>
            <a:ext cx="11136573" cy="6469039"/>
          </a:xfrm>
        </p:spPr>
        <p:txBody>
          <a:bodyPr>
            <a:normAutofit/>
          </a:bodyPr>
          <a:lstStyle/>
          <a:p>
            <a:pPr marL="0" indent="0" algn="ctr" rtl="0">
              <a:lnSpc>
                <a:spcPct val="115000"/>
              </a:lnSpc>
              <a:spcAft>
                <a:spcPts val="1000"/>
              </a:spcAft>
              <a:buNone/>
            </a:pPr>
            <a:r>
              <a:rPr lang="en-US" sz="4000" dirty="0">
                <a:ln w="0"/>
                <a:solidFill>
                  <a:schemeClr val="accent1"/>
                </a:solidFill>
                <a:latin typeface="Arial Rounded MT Bold" panose="020F0704030504030204" pitchFamily="34" charset="0"/>
                <a:ea typeface="Calibri" panose="020F0502020204030204" pitchFamily="34" charset="0"/>
                <a:cs typeface="Arial" panose="020B0604020202020204" pitchFamily="34" charset="0"/>
              </a:rPr>
              <a:t>Fragility Fractures</a:t>
            </a:r>
          </a:p>
          <a:p>
            <a:pPr marL="0" indent="0" algn="l" rtl="0">
              <a:lnSpc>
                <a:spcPct val="115000"/>
              </a:lnSpc>
              <a:spcAft>
                <a:spcPts val="1000"/>
              </a:spcAft>
              <a:buNone/>
            </a:pPr>
            <a:r>
              <a:rPr lang="en-US" sz="2800" dirty="0">
                <a:latin typeface="Arial Rounded MT Bold" panose="020F0704030504030204" pitchFamily="34" charset="0"/>
                <a:ea typeface="Calibri" panose="020F0502020204030204" pitchFamily="34" charset="0"/>
                <a:cs typeface="Arial" panose="020B0604020202020204" pitchFamily="34" charset="0"/>
              </a:rPr>
              <a:t>Defined as fractures result from  falling from a standing height or less (occur spontaneously or following minimal trauma) </a:t>
            </a:r>
          </a:p>
          <a:p>
            <a:pPr marL="0" indent="0" algn="l" rtl="0">
              <a:lnSpc>
                <a:spcPct val="115000"/>
              </a:lnSpc>
              <a:spcBef>
                <a:spcPts val="0"/>
              </a:spcBef>
              <a:spcAft>
                <a:spcPts val="1000"/>
              </a:spcAft>
              <a:buNone/>
            </a:pPr>
            <a:r>
              <a:rPr lang="en-US" sz="2800" dirty="0">
                <a:latin typeface="Arial Rounded MT Bold" panose="020F0704030504030204" pitchFamily="34" charset="0"/>
                <a:ea typeface="Calibri" panose="020F0502020204030204" pitchFamily="34" charset="0"/>
                <a:cs typeface="Arial" panose="020B0604020202020204" pitchFamily="34" charset="0"/>
              </a:rPr>
              <a:t>The most characteristic fragility fractures </a:t>
            </a:r>
          </a:p>
          <a:p>
            <a:pPr marL="342900" lvl="0" indent="-342900" algn="l" rtl="0">
              <a:lnSpc>
                <a:spcPct val="115000"/>
              </a:lnSpc>
              <a:spcBef>
                <a:spcPts val="0"/>
              </a:spcBef>
              <a:spcAft>
                <a:spcPts val="1000"/>
              </a:spcAft>
              <a:buFont typeface="+mj-lt"/>
              <a:buAutoNum type="arabicPeriod"/>
            </a:pPr>
            <a:r>
              <a:rPr lang="en-US" sz="2800" dirty="0">
                <a:latin typeface="Arial Rounded MT Bold" panose="020F0704030504030204" pitchFamily="34" charset="0"/>
                <a:ea typeface="Calibri" panose="020F0502020204030204" pitchFamily="34" charset="0"/>
                <a:cs typeface="Arial" panose="020B0604020202020204" pitchFamily="34" charset="0"/>
              </a:rPr>
              <a:t>Vertebrae </a:t>
            </a:r>
          </a:p>
          <a:p>
            <a:pPr marL="342900" lvl="0" indent="-342900" algn="l" rtl="0">
              <a:lnSpc>
                <a:spcPct val="115000"/>
              </a:lnSpc>
              <a:spcBef>
                <a:spcPts val="0"/>
              </a:spcBef>
              <a:spcAft>
                <a:spcPts val="1000"/>
              </a:spcAft>
              <a:buFont typeface="+mj-lt"/>
              <a:buAutoNum type="arabicPeriod"/>
            </a:pPr>
            <a:r>
              <a:rPr lang="en-US" sz="2800" dirty="0">
                <a:latin typeface="Arial Rounded MT Bold" panose="020F0704030504030204" pitchFamily="34" charset="0"/>
                <a:ea typeface="Calibri" panose="020F0502020204030204" pitchFamily="34" charset="0"/>
                <a:cs typeface="Arial" panose="020B0604020202020204" pitchFamily="34" charset="0"/>
              </a:rPr>
              <a:t>Hips</a:t>
            </a:r>
          </a:p>
          <a:p>
            <a:pPr marL="342900" lvl="0" indent="-342900" algn="l" rtl="0">
              <a:lnSpc>
                <a:spcPct val="115000"/>
              </a:lnSpc>
              <a:spcBef>
                <a:spcPts val="0"/>
              </a:spcBef>
              <a:spcAft>
                <a:spcPts val="1000"/>
              </a:spcAft>
              <a:buFont typeface="+mj-lt"/>
              <a:buAutoNum type="arabicPeriod"/>
            </a:pPr>
            <a:r>
              <a:rPr lang="en-US" sz="2800" dirty="0">
                <a:latin typeface="Arial Rounded MT Bold" panose="020F0704030504030204" pitchFamily="34" charset="0"/>
                <a:ea typeface="Calibri" panose="020F0502020204030204" pitchFamily="34" charset="0"/>
                <a:cs typeface="Arial" panose="020B0604020202020204" pitchFamily="34" charset="0"/>
              </a:rPr>
              <a:t>Humerus</a:t>
            </a:r>
          </a:p>
          <a:p>
            <a:pPr marL="342900" lvl="0" indent="-342900" algn="l" rtl="0">
              <a:lnSpc>
                <a:spcPct val="115000"/>
              </a:lnSpc>
              <a:spcBef>
                <a:spcPts val="0"/>
              </a:spcBef>
              <a:spcAft>
                <a:spcPts val="1000"/>
              </a:spcAft>
              <a:buFont typeface="+mj-lt"/>
              <a:buAutoNum type="arabicPeriod"/>
            </a:pPr>
            <a:r>
              <a:rPr lang="en-US" sz="2800" dirty="0">
                <a:latin typeface="Arial Rounded MT Bold" panose="020F0704030504030204" pitchFamily="34" charset="0"/>
                <a:ea typeface="Calibri" panose="020F0502020204030204" pitchFamily="34" charset="0"/>
                <a:cs typeface="Arial" panose="020B0604020202020204" pitchFamily="34" charset="0"/>
              </a:rPr>
              <a:t>Distal radius (Colles’ fracture) </a:t>
            </a:r>
          </a:p>
          <a:p>
            <a:endParaRPr lang="ar-IQ" sz="2800" dirty="0"/>
          </a:p>
        </p:txBody>
      </p:sp>
    </p:spTree>
    <p:extLst>
      <p:ext uri="{BB962C8B-B14F-4D97-AF65-F5344CB8AC3E}">
        <p14:creationId xmlns:p14="http://schemas.microsoft.com/office/powerpoint/2010/main" val="391447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503" y="203617"/>
            <a:ext cx="9603701" cy="695793"/>
          </a:xfrm>
        </p:spPr>
        <p:txBody>
          <a:bodyPr>
            <a:normAutofit/>
          </a:bodyPr>
          <a:lstStyle/>
          <a:p>
            <a:pPr algn="ctr"/>
            <a:r>
              <a:rPr lang="en-US" sz="40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rPr>
              <a:t>Teriparatide (TPTD)</a:t>
            </a:r>
            <a:endParaRPr lang="ar-IQ" sz="40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endParaRPr>
          </a:p>
        </p:txBody>
      </p:sp>
      <p:sp>
        <p:nvSpPr>
          <p:cNvPr id="3" name="Content Placeholder 2"/>
          <p:cNvSpPr>
            <a:spLocks noGrp="1"/>
          </p:cNvSpPr>
          <p:nvPr>
            <p:ph idx="1"/>
          </p:nvPr>
        </p:nvSpPr>
        <p:spPr>
          <a:xfrm>
            <a:off x="299804" y="899409"/>
            <a:ext cx="11707318" cy="5831175"/>
          </a:xfrm>
        </p:spPr>
        <p:txBody>
          <a:bodyPr>
            <a:noAutofit/>
          </a:bodyPr>
          <a:lstStyle/>
          <a:p>
            <a:pPr algn="l" rtl="0">
              <a:spcBef>
                <a:spcPts val="600"/>
              </a:spcBef>
            </a:pPr>
            <a:r>
              <a:rPr lang="en-US" sz="2800" dirty="0">
                <a:latin typeface="Arial Rounded MT Bold" panose="020F0704030504030204" pitchFamily="34" charset="0"/>
              </a:rPr>
              <a:t>A 1-34 fragment of human PTH</a:t>
            </a:r>
          </a:p>
          <a:p>
            <a:pPr algn="l" rtl="0">
              <a:spcBef>
                <a:spcPts val="600"/>
              </a:spcBef>
            </a:pPr>
            <a:r>
              <a:rPr lang="en-US" sz="2800" dirty="0">
                <a:latin typeface="Arial Rounded MT Bold" panose="020F0704030504030204" pitchFamily="34" charset="0"/>
              </a:rPr>
              <a:t>Stimulating new bone formation</a:t>
            </a:r>
          </a:p>
          <a:p>
            <a:pPr algn="l" rtl="0">
              <a:spcBef>
                <a:spcPts val="600"/>
              </a:spcBef>
            </a:pPr>
            <a:r>
              <a:rPr lang="en-US" sz="2800" dirty="0">
                <a:latin typeface="Arial Rounded MT Bold" panose="020F0704030504030204" pitchFamily="34" charset="0"/>
              </a:rPr>
              <a:t>Self-administered S.C injection in a dose of 20 µg daily for 2 years </a:t>
            </a:r>
          </a:p>
          <a:p>
            <a:pPr algn="l" rtl="0">
              <a:spcBef>
                <a:spcPts val="600"/>
              </a:spcBef>
            </a:pPr>
            <a:r>
              <a:rPr lang="en-US" sz="2800" dirty="0">
                <a:latin typeface="Arial Rounded MT Bold" panose="020F0704030504030204" pitchFamily="34" charset="0"/>
              </a:rPr>
              <a:t>Should not combined with oral bisphosphonates</a:t>
            </a:r>
          </a:p>
          <a:p>
            <a:pPr algn="l" rtl="0">
              <a:spcBef>
                <a:spcPts val="600"/>
              </a:spcBef>
            </a:pPr>
            <a:r>
              <a:rPr lang="en-US" sz="2800" dirty="0">
                <a:latin typeface="Arial Rounded MT Bold" panose="020F0704030504030204" pitchFamily="34" charset="0"/>
              </a:rPr>
              <a:t>Adverse effects </a:t>
            </a:r>
          </a:p>
          <a:p>
            <a:pPr lvl="1" algn="l" rtl="0">
              <a:spcBef>
                <a:spcPts val="600"/>
              </a:spcBef>
            </a:pPr>
            <a:r>
              <a:rPr lang="en-US" sz="2800" dirty="0">
                <a:latin typeface="Arial Rounded MT Bold" panose="020F0704030504030204" pitchFamily="34" charset="0"/>
              </a:rPr>
              <a:t>Headache</a:t>
            </a:r>
          </a:p>
          <a:p>
            <a:pPr lvl="1" algn="l" rtl="0">
              <a:spcBef>
                <a:spcPts val="600"/>
              </a:spcBef>
            </a:pPr>
            <a:r>
              <a:rPr lang="en-US" sz="2800" dirty="0">
                <a:latin typeface="Arial Rounded MT Bold" panose="020F0704030504030204" pitchFamily="34" charset="0"/>
              </a:rPr>
              <a:t>Muscle cramps </a:t>
            </a:r>
          </a:p>
          <a:p>
            <a:pPr lvl="1" algn="l" rtl="0">
              <a:spcBef>
                <a:spcPts val="600"/>
              </a:spcBef>
            </a:pPr>
            <a:r>
              <a:rPr lang="en-US" sz="2800" dirty="0">
                <a:latin typeface="Arial Rounded MT Bold" panose="020F0704030504030204" pitchFamily="34" charset="0"/>
              </a:rPr>
              <a:t>Dizziness</a:t>
            </a:r>
          </a:p>
          <a:p>
            <a:pPr lvl="1" algn="l" rtl="0">
              <a:spcBef>
                <a:spcPts val="600"/>
              </a:spcBef>
            </a:pPr>
            <a:r>
              <a:rPr lang="en-US" sz="2800" dirty="0">
                <a:latin typeface="Arial Rounded MT Bold" panose="020F0704030504030204" pitchFamily="34" charset="0"/>
              </a:rPr>
              <a:t>Mild hypercalcaemia (asymptomatic and not require discontinuation of treatment) </a:t>
            </a:r>
          </a:p>
          <a:p>
            <a:pPr marL="279082" lvl="1" indent="0" algn="l" rtl="0">
              <a:spcBef>
                <a:spcPts val="90"/>
              </a:spcBef>
              <a:buNone/>
            </a:pPr>
            <a:br>
              <a:rPr lang="en-US" sz="2800" dirty="0">
                <a:latin typeface="Arial Rounded MT Bold" panose="020F0704030504030204" pitchFamily="34" charset="0"/>
              </a:rPr>
            </a:br>
            <a:br>
              <a:rPr lang="en-US" sz="2800" dirty="0">
                <a:latin typeface="Arial Rounded MT Bold" panose="020F0704030504030204" pitchFamily="34" charset="0"/>
              </a:rPr>
            </a:b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86695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253" y="222851"/>
            <a:ext cx="9987260" cy="815715"/>
          </a:xfrm>
        </p:spPr>
        <p:txBody>
          <a:bodyPr>
            <a:normAutofit/>
          </a:bodyPr>
          <a:lstStyle/>
          <a:p>
            <a:pPr algn="ctr" rtl="0"/>
            <a:r>
              <a:rPr lang="en-US" sz="4000" dirty="0">
                <a:ln w="0"/>
                <a:solidFill>
                  <a:schemeClr val="accent1"/>
                </a:solidFill>
                <a:effectLst>
                  <a:outerShdw blurRad="38100" dist="38100" dir="2700000" algn="tl">
                    <a:srgbClr val="000000">
                      <a:alpha val="43137"/>
                    </a:srgbClr>
                  </a:outerShdw>
                </a:effectLst>
                <a:latin typeface="Arial Rounded MT Bold" panose="020F0704030504030204" pitchFamily="34" charset="0"/>
              </a:rPr>
              <a:t>Abaloparatide</a:t>
            </a:r>
            <a:endParaRPr lang="ar-IQ" sz="4000" dirty="0">
              <a:ln w="0"/>
              <a:solidFill>
                <a:schemeClr val="accent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494675" y="1528997"/>
            <a:ext cx="10857687" cy="4490803"/>
          </a:xfrm>
        </p:spPr>
        <p:txBody>
          <a:bodyPr>
            <a:noAutofit/>
          </a:bodyPr>
          <a:lstStyle/>
          <a:p>
            <a:pPr algn="l" rtl="0"/>
            <a:r>
              <a:rPr lang="en-US" sz="2800" dirty="0">
                <a:latin typeface="Arial Rounded MT Bold" panose="020F0704030504030204" pitchFamily="34" charset="0"/>
              </a:rPr>
              <a:t>The 1-34 fragment of PTH-related protein</a:t>
            </a:r>
          </a:p>
          <a:p>
            <a:pPr algn="l" rtl="0"/>
            <a:r>
              <a:rPr lang="en-US" sz="2800" dirty="0">
                <a:latin typeface="Arial Rounded MT Bold" panose="020F0704030504030204" pitchFamily="34" charset="0"/>
              </a:rPr>
              <a:t>Stimulate bone formation </a:t>
            </a:r>
          </a:p>
          <a:p>
            <a:pPr algn="l" rtl="0"/>
            <a:r>
              <a:rPr lang="en-US" sz="2800" dirty="0">
                <a:latin typeface="Arial Rounded MT Bold" panose="020F0704030504030204" pitchFamily="34" charset="0"/>
              </a:rPr>
              <a:t>Self-administered injection of 80 µg daily for 18 months</a:t>
            </a:r>
          </a:p>
          <a:p>
            <a:pPr algn="l" rtl="0"/>
            <a:r>
              <a:rPr lang="en-US" sz="2800" dirty="0">
                <a:latin typeface="Arial Rounded MT Bold" panose="020F0704030504030204" pitchFamily="34" charset="0"/>
              </a:rPr>
              <a:t>Efficacy in prevention of vertebral fractures similar to TPTD</a:t>
            </a:r>
          </a:p>
          <a:p>
            <a:pPr algn="l" rtl="0"/>
            <a:r>
              <a:rPr lang="en-US" sz="2800" dirty="0">
                <a:latin typeface="Arial Rounded MT Bold" panose="020F0704030504030204" pitchFamily="34" charset="0"/>
              </a:rPr>
              <a:t>Adverse effects similar to those of TPTD </a:t>
            </a: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175997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808" y="233597"/>
            <a:ext cx="9603701" cy="725774"/>
          </a:xfrm>
        </p:spPr>
        <p:txBody>
          <a:bodyPr>
            <a:normAutofit/>
          </a:bodyPr>
          <a:lstStyle/>
          <a:p>
            <a:pPr algn="ctr" rtl="0"/>
            <a:r>
              <a:rPr lang="en-US" sz="4000" dirty="0">
                <a:ln w="0"/>
                <a:solidFill>
                  <a:schemeClr val="accent1"/>
                </a:solidFill>
                <a:latin typeface="Arial Rounded MT Bold" panose="020F0704030504030204" pitchFamily="34" charset="0"/>
              </a:rPr>
              <a:t>Hormone replacement therapy</a:t>
            </a:r>
            <a:endParaRPr lang="ar-IQ" sz="4000" dirty="0">
              <a:ln w="0"/>
              <a:solidFill>
                <a:schemeClr val="accent1"/>
              </a:solidFill>
              <a:latin typeface="Arial Rounded MT Bold" panose="020F0704030504030204" pitchFamily="34" charset="0"/>
            </a:endParaRPr>
          </a:p>
        </p:txBody>
      </p:sp>
      <p:sp>
        <p:nvSpPr>
          <p:cNvPr id="3" name="Content Placeholder 2"/>
          <p:cNvSpPr>
            <a:spLocks noGrp="1"/>
          </p:cNvSpPr>
          <p:nvPr>
            <p:ph idx="1"/>
          </p:nvPr>
        </p:nvSpPr>
        <p:spPr>
          <a:xfrm>
            <a:off x="449705" y="1056664"/>
            <a:ext cx="11632367" cy="4841823"/>
          </a:xfrm>
        </p:spPr>
        <p:txBody>
          <a:bodyPr>
            <a:noAutofit/>
          </a:bodyPr>
          <a:lstStyle/>
          <a:p>
            <a:pPr algn="l" rtl="0"/>
            <a:r>
              <a:rPr lang="en-US" sz="2800" dirty="0">
                <a:latin typeface="Arial Rounded MT Bold" panose="020F0704030504030204" pitchFamily="34" charset="0"/>
              </a:rPr>
              <a:t>Cyclical HRT with Oestrogen and Progestogen prevents post-menopausal bone loss and reduces the risk of vertebral and non-vertebral fractures in postmenopausal women</a:t>
            </a:r>
          </a:p>
          <a:p>
            <a:pPr algn="l" rtl="0"/>
            <a:r>
              <a:rPr lang="en-US" sz="2800" dirty="0">
                <a:latin typeface="Arial Rounded MT Bold" panose="020F0704030504030204" pitchFamily="34" charset="0"/>
              </a:rPr>
              <a:t>Indicated</a:t>
            </a:r>
          </a:p>
          <a:p>
            <a:pPr lvl="1" algn="l" rtl="0"/>
            <a:r>
              <a:rPr lang="en-US" sz="2800" dirty="0">
                <a:latin typeface="Arial Rounded MT Bold" panose="020F0704030504030204" pitchFamily="34" charset="0"/>
              </a:rPr>
              <a:t>Women with an early menopause </a:t>
            </a:r>
          </a:p>
          <a:p>
            <a:pPr lvl="1" algn="l" rtl="0"/>
            <a:r>
              <a:rPr lang="en-US" sz="2800" dirty="0">
                <a:latin typeface="Arial Rounded MT Bold" panose="020F0704030504030204" pitchFamily="34" charset="0"/>
              </a:rPr>
              <a:t>Women with osteoporosis in their early fifties who have troublesome menopausal symptoms</a:t>
            </a:r>
          </a:p>
          <a:p>
            <a:pPr marL="279082" lvl="1" indent="0" algn="l" rtl="0">
              <a:buNone/>
            </a:pPr>
            <a:r>
              <a:rPr lang="en-US" sz="2800" dirty="0">
                <a:latin typeface="Arial Rounded MT Bold" panose="020F0704030504030204" pitchFamily="34" charset="0"/>
              </a:rPr>
              <a:t>Not recommended above the age of 60 because increase the risk of</a:t>
            </a:r>
          </a:p>
          <a:p>
            <a:pPr lvl="2" algn="l" rtl="0"/>
            <a:r>
              <a:rPr lang="en-US" sz="2800" dirty="0">
                <a:latin typeface="Arial Rounded MT Bold" panose="020F0704030504030204" pitchFamily="34" charset="0"/>
              </a:rPr>
              <a:t>Breast cancer</a:t>
            </a:r>
          </a:p>
          <a:p>
            <a:pPr lvl="2" algn="l" rtl="0"/>
            <a:r>
              <a:rPr lang="en-US" sz="2800" dirty="0">
                <a:latin typeface="Arial Rounded MT Bold" panose="020F0704030504030204" pitchFamily="34" charset="0"/>
              </a:rPr>
              <a:t>Cardiovascular disease </a:t>
            </a:r>
          </a:p>
          <a:p>
            <a:pPr lvl="2" algn="l" rtl="0"/>
            <a:r>
              <a:rPr lang="en-US" sz="2800" dirty="0">
                <a:latin typeface="Arial Rounded MT Bold" panose="020F0704030504030204" pitchFamily="34" charset="0"/>
              </a:rPr>
              <a:t>Venous thromboembolic disease </a:t>
            </a: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428976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801" y="200493"/>
            <a:ext cx="9603701" cy="665813"/>
          </a:xfrm>
        </p:spPr>
        <p:txBody>
          <a:bodyPr>
            <a:normAutofit/>
          </a:bodyPr>
          <a:lstStyle/>
          <a:p>
            <a:pPr algn="ctr" rtl="0"/>
            <a:r>
              <a:rPr lang="en-US" sz="40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rPr>
              <a:t>Raloxifene</a:t>
            </a:r>
            <a:endParaRPr lang="ar-IQ" sz="40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endParaRPr>
          </a:p>
        </p:txBody>
      </p:sp>
      <p:sp>
        <p:nvSpPr>
          <p:cNvPr id="3" name="Content Placeholder 2"/>
          <p:cNvSpPr>
            <a:spLocks noGrp="1"/>
          </p:cNvSpPr>
          <p:nvPr>
            <p:ph idx="1"/>
          </p:nvPr>
        </p:nvSpPr>
        <p:spPr>
          <a:xfrm>
            <a:off x="771852" y="866306"/>
            <a:ext cx="10563257" cy="5029200"/>
          </a:xfrm>
        </p:spPr>
        <p:txBody>
          <a:bodyPr>
            <a:noAutofit/>
          </a:bodyPr>
          <a:lstStyle/>
          <a:p>
            <a:pPr algn="l" rtl="0"/>
            <a:r>
              <a:rPr lang="en-US" sz="3200" dirty="0">
                <a:latin typeface="Arial Rounded MT Bold" panose="020F0704030504030204" pitchFamily="34" charset="0"/>
              </a:rPr>
              <a:t>Selective Oestrogen receptor modulator (SERM) </a:t>
            </a:r>
          </a:p>
          <a:p>
            <a:pPr lvl="1" algn="l" rtl="0"/>
            <a:r>
              <a:rPr lang="en-US" sz="2800" dirty="0">
                <a:latin typeface="Arial Rounded MT Bold" panose="020F0704030504030204" pitchFamily="34" charset="0"/>
              </a:rPr>
              <a:t>Partial agonist at Oestrogen receptors in bone and liver</a:t>
            </a:r>
          </a:p>
          <a:p>
            <a:pPr lvl="1" algn="l" rtl="0"/>
            <a:r>
              <a:rPr lang="en-US" sz="2800" dirty="0">
                <a:latin typeface="Arial Rounded MT Bold" panose="020F0704030504030204" pitchFamily="34" charset="0"/>
              </a:rPr>
              <a:t>Antagonist in breast and endometrium</a:t>
            </a:r>
          </a:p>
          <a:p>
            <a:pPr lvl="1" algn="l" rtl="0"/>
            <a:r>
              <a:rPr lang="en-US" sz="2800" dirty="0">
                <a:latin typeface="Arial Rounded MT Bold" panose="020F0704030504030204" pitchFamily="34" charset="0"/>
              </a:rPr>
              <a:t>Reducing the risk of vertebral fractures but not influence the risk of non-vertebral fracture </a:t>
            </a:r>
          </a:p>
          <a:p>
            <a:pPr lvl="1" algn="l" rtl="0"/>
            <a:r>
              <a:rPr lang="en-US" sz="2800" dirty="0">
                <a:latin typeface="Arial Rounded MT Bold" panose="020F0704030504030204" pitchFamily="34" charset="0"/>
              </a:rPr>
              <a:t>Adverse effects </a:t>
            </a:r>
          </a:p>
          <a:p>
            <a:pPr lvl="2" algn="l" rtl="0"/>
            <a:r>
              <a:rPr lang="en-US" sz="2400" dirty="0">
                <a:latin typeface="Arial Rounded MT Bold" panose="020F0704030504030204" pitchFamily="34" charset="0"/>
              </a:rPr>
              <a:t>Muscle cramps</a:t>
            </a:r>
          </a:p>
          <a:p>
            <a:pPr lvl="2" algn="l" rtl="0"/>
            <a:r>
              <a:rPr lang="en-US" sz="2400" dirty="0">
                <a:latin typeface="Arial Rounded MT Bold" panose="020F0704030504030204" pitchFamily="34" charset="0"/>
              </a:rPr>
              <a:t>worsening of hot flushes</a:t>
            </a:r>
          </a:p>
          <a:p>
            <a:pPr lvl="2" algn="l" rtl="0"/>
            <a:r>
              <a:rPr lang="en-US" sz="2400" dirty="0">
                <a:latin typeface="Arial Rounded MT Bold" panose="020F0704030504030204" pitchFamily="34" charset="0"/>
              </a:rPr>
              <a:t>Increased risk of venous thromboembolic disease</a:t>
            </a:r>
          </a:p>
          <a:p>
            <a:pPr marL="509588" indent="-457200" algn="l" rtl="0"/>
            <a:r>
              <a:rPr lang="en-US" sz="3200" dirty="0">
                <a:latin typeface="Arial Rounded MT Bold" panose="020F0704030504030204" pitchFamily="34" charset="0"/>
              </a:rPr>
              <a:t>Bazedoxifene SERM (similar effects to raloxifene)</a:t>
            </a:r>
            <a:br>
              <a:rPr lang="en-US" sz="3200" dirty="0">
                <a:latin typeface="Arial Rounded MT Bold" panose="020F0704030504030204" pitchFamily="34" charset="0"/>
              </a:rPr>
            </a:br>
            <a:endParaRPr lang="ar-IQ" sz="3200" dirty="0">
              <a:latin typeface="Arial Rounded MT Bold" panose="020F0704030504030204" pitchFamily="34" charset="0"/>
            </a:endParaRPr>
          </a:p>
        </p:txBody>
      </p:sp>
    </p:spTree>
    <p:extLst>
      <p:ext uri="{BB962C8B-B14F-4D97-AF65-F5344CB8AC3E}">
        <p14:creationId xmlns:p14="http://schemas.microsoft.com/office/powerpoint/2010/main" val="3523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044" y="431322"/>
            <a:ext cx="11783683" cy="5175848"/>
          </a:xfrm>
        </p:spPr>
        <p:txBody>
          <a:bodyPr>
            <a:normAutofit lnSpcReduction="10000"/>
          </a:bodyPr>
          <a:lstStyle/>
          <a:p>
            <a:pPr marL="0" indent="0" algn="l" rtl="0">
              <a:spcBef>
                <a:spcPts val="1200"/>
              </a:spcBef>
              <a:buNone/>
            </a:pPr>
            <a:r>
              <a:rPr lang="en-US" sz="2800" dirty="0">
                <a:latin typeface="Arial Rounded MT Bold" panose="020F0704030504030204" pitchFamily="34" charset="0"/>
              </a:rPr>
              <a:t>A 67 year old lady is referred to the bone clinic following a fractured wrist. </a:t>
            </a:r>
          </a:p>
          <a:p>
            <a:pPr marL="0" indent="0" algn="l" rtl="0">
              <a:spcBef>
                <a:spcPts val="1200"/>
              </a:spcBef>
              <a:buNone/>
            </a:pPr>
            <a:r>
              <a:rPr lang="en-US" sz="2800" dirty="0">
                <a:latin typeface="Arial Rounded MT Bold" panose="020F0704030504030204" pitchFamily="34" charset="0"/>
              </a:rPr>
              <a:t>A DEXA scan is performed which shows a T-score of -2.0. She has no other osteoporotic risk factors. </a:t>
            </a:r>
          </a:p>
          <a:p>
            <a:pPr marL="0" indent="0" algn="l" rtl="0">
              <a:spcBef>
                <a:spcPts val="1200"/>
              </a:spcBef>
              <a:buNone/>
            </a:pPr>
            <a:r>
              <a:rPr lang="en-US" sz="2800" dirty="0">
                <a:latin typeface="Arial Rounded MT Bold" panose="020F0704030504030204" pitchFamily="34" charset="0"/>
              </a:rPr>
              <a:t>Which one of the following treatments would you offer?</a:t>
            </a:r>
          </a:p>
          <a:p>
            <a:pPr marL="514350" indent="-514350" algn="l" rtl="0">
              <a:spcBef>
                <a:spcPts val="1200"/>
              </a:spcBef>
              <a:buFont typeface="+mj-lt"/>
              <a:buAutoNum type="alphaUcPeriod"/>
            </a:pPr>
            <a:r>
              <a:rPr lang="en-US" sz="2800" dirty="0">
                <a:latin typeface="Arial Rounded MT Bold" panose="020F0704030504030204" pitchFamily="34" charset="0"/>
              </a:rPr>
              <a:t>Lifestyle advice and vitamin D supplementation</a:t>
            </a:r>
          </a:p>
          <a:p>
            <a:pPr marL="514350" indent="-514350" algn="l" rtl="0">
              <a:spcBef>
                <a:spcPts val="1200"/>
              </a:spcBef>
              <a:buFont typeface="+mj-lt"/>
              <a:buAutoNum type="alphaUcPeriod"/>
            </a:pPr>
            <a:r>
              <a:rPr lang="en-US" sz="2800" dirty="0">
                <a:latin typeface="Arial Rounded MT Bold" panose="020F0704030504030204" pitchFamily="34" charset="0"/>
              </a:rPr>
              <a:t>Alendronic acid</a:t>
            </a:r>
          </a:p>
          <a:p>
            <a:pPr marL="514350" indent="-514350" algn="l" rtl="0">
              <a:spcBef>
                <a:spcPts val="1200"/>
              </a:spcBef>
              <a:buFont typeface="+mj-lt"/>
              <a:buAutoNum type="alphaUcPeriod"/>
            </a:pPr>
            <a:r>
              <a:rPr lang="en-US" sz="2800" dirty="0">
                <a:latin typeface="Arial Rounded MT Bold" panose="020F0704030504030204" pitchFamily="34" charset="0"/>
              </a:rPr>
              <a:t>HRT</a:t>
            </a:r>
          </a:p>
          <a:p>
            <a:pPr marL="514350" indent="-514350" algn="l" rtl="0">
              <a:spcBef>
                <a:spcPts val="1200"/>
              </a:spcBef>
              <a:buFont typeface="+mj-lt"/>
              <a:buAutoNum type="alphaUcPeriod"/>
            </a:pPr>
            <a:r>
              <a:rPr lang="en-US" sz="2800" dirty="0">
                <a:latin typeface="Arial Rounded MT Bold" panose="020F0704030504030204" pitchFamily="34" charset="0"/>
              </a:rPr>
              <a:t>Risedronate</a:t>
            </a:r>
          </a:p>
          <a:p>
            <a:pPr marL="514350" indent="-514350" algn="l" rtl="0">
              <a:spcBef>
                <a:spcPts val="1200"/>
              </a:spcBef>
              <a:buFont typeface="+mj-lt"/>
              <a:buAutoNum type="alphaUcPeriod"/>
            </a:pPr>
            <a:r>
              <a:rPr lang="en-US" sz="2800" dirty="0">
                <a:latin typeface="Arial Rounded MT Bold" panose="020F0704030504030204" pitchFamily="34" charset="0"/>
              </a:rPr>
              <a:t>No treatment </a:t>
            </a: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
        <p:nvSpPr>
          <p:cNvPr id="4" name="Rectangle 3"/>
          <p:cNvSpPr/>
          <p:nvPr/>
        </p:nvSpPr>
        <p:spPr>
          <a:xfrm>
            <a:off x="138023" y="4919008"/>
            <a:ext cx="12053977" cy="1938992"/>
          </a:xfrm>
          <a:prstGeom prst="rect">
            <a:avLst/>
          </a:prstGeom>
        </p:spPr>
        <p:txBody>
          <a:bodyPr wrap="square">
            <a:spAutoFit/>
          </a:bodyPr>
          <a:lstStyle/>
          <a:p>
            <a:r>
              <a:rPr lang="en-US" sz="2400" b="1" dirty="0">
                <a:solidFill>
                  <a:srgbClr val="242021"/>
                </a:solidFill>
                <a:latin typeface="Arial Rounded MT Bold" panose="020F0704030504030204" pitchFamily="34" charset="0"/>
              </a:rPr>
              <a:t>Answer is A.</a:t>
            </a:r>
            <a:br>
              <a:rPr lang="en-US" sz="2400" b="1" dirty="0">
                <a:solidFill>
                  <a:srgbClr val="242021"/>
                </a:solidFill>
                <a:latin typeface="Arial Rounded MT Bold" panose="020F0704030504030204" pitchFamily="34" charset="0"/>
              </a:rPr>
            </a:br>
            <a:r>
              <a:rPr lang="en-US" sz="2400" dirty="0">
                <a:solidFill>
                  <a:srgbClr val="242021"/>
                </a:solidFill>
                <a:latin typeface="Arial Rounded MT Bold" panose="020F0704030504030204" pitchFamily="34" charset="0"/>
              </a:rPr>
              <a:t>This patient has osteopenia since she has a T-score which falls between -1 and -2.5. Therefore, appropriate lifestyle changes such as exercise and vitamin D supplementation will be sufficient until she is reviewed further. </a:t>
            </a:r>
            <a:br>
              <a:rPr lang="en-US" sz="2400" dirty="0">
                <a:latin typeface="Arial Rounded MT Bold" panose="020F0704030504030204" pitchFamily="34" charset="0"/>
              </a:rPr>
            </a:br>
            <a:endParaRPr lang="ar-IQ" sz="2400" dirty="0">
              <a:latin typeface="Arial Rounded MT Bold" panose="020F0704030504030204" pitchFamily="34" charset="0"/>
            </a:endParaRPr>
          </a:p>
        </p:txBody>
      </p:sp>
    </p:spTree>
    <p:extLst>
      <p:ext uri="{BB962C8B-B14F-4D97-AF65-F5344CB8AC3E}">
        <p14:creationId xmlns:p14="http://schemas.microsoft.com/office/powerpoint/2010/main" val="410935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8876"/>
          <a:stretch/>
        </p:blipFill>
        <p:spPr>
          <a:xfrm>
            <a:off x="3398807" y="641604"/>
            <a:ext cx="5553974" cy="5465898"/>
          </a:xfrm>
        </p:spPr>
      </p:pic>
    </p:spTree>
    <p:extLst>
      <p:ext uri="{BB962C8B-B14F-4D97-AF65-F5344CB8AC3E}">
        <p14:creationId xmlns:p14="http://schemas.microsoft.com/office/powerpoint/2010/main" val="187585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830" y="313899"/>
            <a:ext cx="8029031" cy="6045958"/>
          </a:xfrm>
        </p:spPr>
        <p:txBody>
          <a:bodyPr>
            <a:noAutofit/>
          </a:bodyPr>
          <a:lstStyle/>
          <a:p>
            <a:pPr marL="0" indent="0" algn="ctr" rtl="0">
              <a:buNone/>
            </a:pPr>
            <a:r>
              <a:rPr lang="en-US" sz="36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rPr>
              <a:t>Complications of osteoporotic fragility fractures</a:t>
            </a:r>
          </a:p>
          <a:p>
            <a:pPr marL="0" indent="0" algn="l" rtl="0">
              <a:buNone/>
            </a:pPr>
            <a:r>
              <a:rPr lang="en-US" sz="2800" dirty="0">
                <a:latin typeface="Arial Rounded MT Bold" panose="020F0704030504030204" pitchFamily="34" charset="0"/>
              </a:rPr>
              <a:t>Vertebral fractures cause </a:t>
            </a:r>
          </a:p>
          <a:p>
            <a:pPr marL="514350" lvl="0" indent="-514350" algn="l" rtl="0">
              <a:buFont typeface="+mj-lt"/>
              <a:buAutoNum type="arabicPeriod"/>
            </a:pPr>
            <a:r>
              <a:rPr lang="en-US" sz="2800" dirty="0">
                <a:latin typeface="Arial Rounded MT Bold" panose="020F0704030504030204" pitchFamily="34" charset="0"/>
              </a:rPr>
              <a:t>Loss of height</a:t>
            </a:r>
          </a:p>
          <a:p>
            <a:pPr marL="514350" lvl="0" indent="-514350" algn="l" rtl="0">
              <a:buFont typeface="+mj-lt"/>
              <a:buAutoNum type="arabicPeriod"/>
            </a:pPr>
            <a:r>
              <a:rPr lang="en-US" sz="2800" dirty="0">
                <a:latin typeface="Arial Rounded MT Bold" panose="020F0704030504030204" pitchFamily="34" charset="0"/>
              </a:rPr>
              <a:t>Anterior kyphosis (Dowager’s Hump)</a:t>
            </a:r>
          </a:p>
          <a:p>
            <a:pPr marL="514350" lvl="0" indent="-514350" algn="l" rtl="0">
              <a:buFont typeface="+mj-lt"/>
              <a:buAutoNum type="arabicPeriod"/>
            </a:pPr>
            <a:r>
              <a:rPr lang="en-US" sz="2800" dirty="0">
                <a:latin typeface="Arial Rounded MT Bold" panose="020F0704030504030204" pitchFamily="34" charset="0"/>
              </a:rPr>
              <a:t>Reduced pulmonary function (each fracture decreases FVC by 9%)</a:t>
            </a:r>
          </a:p>
          <a:p>
            <a:pPr marL="514350" lvl="0" indent="-514350" algn="l" rtl="0">
              <a:buFont typeface="+mj-lt"/>
              <a:buAutoNum type="arabicPeriod"/>
            </a:pPr>
            <a:r>
              <a:rPr lang="en-US" sz="2800" dirty="0">
                <a:latin typeface="Arial Rounded MT Bold" panose="020F0704030504030204" pitchFamily="34" charset="0"/>
              </a:rPr>
              <a:t>Increased mortality rate</a:t>
            </a:r>
          </a:p>
          <a:p>
            <a:pPr algn="l" rtl="0"/>
            <a:r>
              <a:rPr lang="en-US" sz="2800" dirty="0">
                <a:latin typeface="Arial Rounded MT Bold" panose="020F0704030504030204" pitchFamily="34" charset="0"/>
              </a:rPr>
              <a:t>Approximately one-third of all vertebral fractures are painful, but two-thirds are asymptomatic </a:t>
            </a:r>
          </a:p>
          <a:p>
            <a:pPr algn="l"/>
            <a:endParaRPr lang="ar-IQ" sz="2800" dirty="0">
              <a:latin typeface="Arial Rounded MT Bold" panose="020F070403050403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1585" r="43004"/>
          <a:stretch/>
        </p:blipFill>
        <p:spPr>
          <a:xfrm>
            <a:off x="7642747" y="1114896"/>
            <a:ext cx="4289946" cy="444396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6286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811" y="533400"/>
            <a:ext cx="9603701" cy="653955"/>
          </a:xfrm>
        </p:spPr>
        <p:txBody>
          <a:bodyPr>
            <a:normAutofit/>
          </a:bodyPr>
          <a:lstStyle/>
          <a:p>
            <a:pPr algn="ctr" rtl="0"/>
            <a:r>
              <a:rPr lang="en-US" sz="40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rPr>
              <a:t>Idiopathic Osteoporosis</a:t>
            </a:r>
            <a:endParaRPr lang="ar-IQ" sz="40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endParaRPr>
          </a:p>
        </p:txBody>
      </p:sp>
      <p:sp>
        <p:nvSpPr>
          <p:cNvPr id="3" name="Content Placeholder 2"/>
          <p:cNvSpPr>
            <a:spLocks noGrp="1"/>
          </p:cNvSpPr>
          <p:nvPr>
            <p:ph idx="1"/>
          </p:nvPr>
        </p:nvSpPr>
        <p:spPr>
          <a:xfrm>
            <a:off x="627797" y="1446663"/>
            <a:ext cx="11218460" cy="5036024"/>
          </a:xfrm>
        </p:spPr>
        <p:txBody>
          <a:bodyPr>
            <a:normAutofit/>
          </a:bodyPr>
          <a:lstStyle/>
          <a:p>
            <a:pPr marL="0" indent="0" algn="l" rtl="0">
              <a:buNone/>
            </a:pPr>
            <a:r>
              <a:rPr lang="en-US" sz="2800" dirty="0">
                <a:latin typeface="Arial Rounded MT Bold" panose="020F0704030504030204" pitchFamily="34" charset="0"/>
              </a:rPr>
              <a:t>The occurrence of osteoporosis in patients with no specific underlying cause</a:t>
            </a:r>
          </a:p>
          <a:p>
            <a:pPr algn="l" rtl="0"/>
            <a:r>
              <a:rPr lang="en-US" sz="2800" dirty="0">
                <a:latin typeface="Arial Rounded MT Bold" panose="020F0704030504030204" pitchFamily="34" charset="0"/>
              </a:rPr>
              <a:t>Misleading Term since most patients in this category have </a:t>
            </a:r>
          </a:p>
          <a:p>
            <a:pPr marL="514350" indent="-514350" algn="l" rtl="0">
              <a:buFont typeface="+mj-lt"/>
              <a:buAutoNum type="arabicPeriod"/>
            </a:pPr>
            <a:r>
              <a:rPr lang="en-US" sz="2800" dirty="0">
                <a:latin typeface="Arial Rounded MT Bold" panose="020F0704030504030204" pitchFamily="34" charset="0"/>
              </a:rPr>
              <a:t>Age-related osteoporosis </a:t>
            </a:r>
          </a:p>
          <a:p>
            <a:pPr marL="514350" indent="-514350" algn="l" rtl="0">
              <a:buFont typeface="+mj-lt"/>
              <a:buAutoNum type="arabicPeriod"/>
            </a:pPr>
            <a:r>
              <a:rPr lang="en-US" sz="2800" dirty="0">
                <a:latin typeface="Arial Rounded MT Bold" panose="020F0704030504030204" pitchFamily="34" charset="0"/>
              </a:rPr>
              <a:t>Inheritance of genetic base</a:t>
            </a: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0158" y="-41083"/>
            <a:ext cx="1552630" cy="1552630"/>
          </a:xfrm>
          <a:prstGeom prst="ellipse">
            <a:avLst/>
          </a:prstGeom>
          <a:ln>
            <a:noFill/>
          </a:ln>
          <a:effectLst>
            <a:softEdge rad="112500"/>
          </a:effectLst>
        </p:spPr>
      </p:pic>
    </p:spTree>
    <p:extLst>
      <p:ext uri="{BB962C8B-B14F-4D97-AF65-F5344CB8AC3E}">
        <p14:creationId xmlns:p14="http://schemas.microsoft.com/office/powerpoint/2010/main" val="214732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297" y="668740"/>
            <a:ext cx="10669189" cy="5158854"/>
          </a:xfrm>
        </p:spPr>
        <p:txBody>
          <a:bodyPr>
            <a:noAutofit/>
          </a:bodyPr>
          <a:lstStyle/>
          <a:p>
            <a:pPr marL="0" indent="0" algn="ctr" rtl="0">
              <a:buNone/>
            </a:pPr>
            <a:r>
              <a:rPr lang="en-US" sz="4000" dirty="0">
                <a:ln w="0"/>
                <a:solidFill>
                  <a:schemeClr val="accent1"/>
                </a:solidFill>
                <a:latin typeface="Arial Rounded MT Bold" panose="020F0704030504030204" pitchFamily="34" charset="0"/>
              </a:rPr>
              <a:t>Secondary osteoporosis</a:t>
            </a:r>
          </a:p>
          <a:p>
            <a:pPr marL="0" indent="0" algn="l" rtl="0">
              <a:buNone/>
            </a:pPr>
            <a:r>
              <a:rPr lang="en-US" sz="2800" dirty="0">
                <a:latin typeface="Arial Rounded MT Bold" panose="020F0704030504030204" pitchFamily="34" charset="0"/>
              </a:rPr>
              <a:t>Osteoporosis occur Secondary to a variety of diseases</a:t>
            </a:r>
            <a:br>
              <a:rPr lang="en-US" sz="2800" dirty="0">
                <a:latin typeface="Arial Rounded MT Bold" panose="020F0704030504030204" pitchFamily="34" charset="0"/>
              </a:rPr>
            </a:br>
            <a:r>
              <a:rPr lang="en-US" sz="2800" dirty="0">
                <a:latin typeface="Arial Rounded MT Bold" panose="020F0704030504030204" pitchFamily="34" charset="0"/>
              </a:rPr>
              <a:t>and drug treatments</a:t>
            </a:r>
          </a:p>
          <a:p>
            <a:pPr marL="0" indent="0" algn="l" rtl="0">
              <a:buNone/>
            </a:pP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134877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524" y="40942"/>
            <a:ext cx="11074073" cy="696036"/>
          </a:xfrm>
        </p:spPr>
        <p:txBody>
          <a:bodyPr/>
          <a:lstStyle/>
          <a:p>
            <a:pPr marL="0" indent="0" rtl="0"/>
            <a:r>
              <a:rPr lang="en-US" dirty="0">
                <a:latin typeface="Arial Rounded MT Bold" panose="020F0704030504030204" pitchFamily="34" charset="0"/>
              </a:rPr>
              <a:t>The most important causes of secondary Osteoporosis </a:t>
            </a:r>
          </a:p>
        </p:txBody>
      </p:sp>
      <p:sp>
        <p:nvSpPr>
          <p:cNvPr id="3" name="Content Placeholder 2"/>
          <p:cNvSpPr>
            <a:spLocks noGrp="1"/>
          </p:cNvSpPr>
          <p:nvPr>
            <p:ph idx="1"/>
          </p:nvPr>
        </p:nvSpPr>
        <p:spPr>
          <a:xfrm>
            <a:off x="526524" y="873456"/>
            <a:ext cx="11469858" cy="5984543"/>
          </a:xfrm>
        </p:spPr>
        <p:txBody>
          <a:bodyPr numCol="3">
            <a:noAutofit/>
          </a:bodyPr>
          <a:lstStyle/>
          <a:p>
            <a:pPr marL="0" indent="0" algn="l" rtl="0">
              <a:spcBef>
                <a:spcPts val="1200"/>
              </a:spcBef>
              <a:buNone/>
            </a:pPr>
            <a:r>
              <a:rPr lang="en-US" sz="2400" b="1" dirty="0">
                <a:latin typeface="Arial Rounded MT Bold" panose="020F0704030504030204" pitchFamily="34" charset="0"/>
              </a:rPr>
              <a:t>Genetic</a:t>
            </a:r>
          </a:p>
          <a:p>
            <a:pPr algn="l" rtl="0">
              <a:spcBef>
                <a:spcPts val="600"/>
              </a:spcBef>
            </a:pPr>
            <a:r>
              <a:rPr lang="en-US" sz="2200" dirty="0">
                <a:latin typeface="Arial Rounded MT Bold" panose="020F0704030504030204" pitchFamily="34" charset="0"/>
              </a:rPr>
              <a:t>Single Gene Mutation</a:t>
            </a:r>
          </a:p>
          <a:p>
            <a:pPr marL="0" indent="0" algn="ctr" rtl="0">
              <a:spcBef>
                <a:spcPts val="600"/>
              </a:spcBef>
              <a:buNone/>
            </a:pPr>
            <a:r>
              <a:rPr lang="en-US" sz="2200" dirty="0">
                <a:latin typeface="Arial Rounded MT Bold" panose="020F0704030504030204" pitchFamily="34" charset="0"/>
              </a:rPr>
              <a:t>(LRP5 Mutations) </a:t>
            </a:r>
          </a:p>
          <a:p>
            <a:pPr algn="l" rtl="0">
              <a:spcBef>
                <a:spcPts val="600"/>
              </a:spcBef>
            </a:pPr>
            <a:r>
              <a:rPr lang="en-US" sz="2200" dirty="0">
                <a:latin typeface="Arial Rounded MT Bold" panose="020F0704030504030204" pitchFamily="34" charset="0"/>
              </a:rPr>
              <a:t>Polygenic inheritance</a:t>
            </a:r>
          </a:p>
          <a:p>
            <a:pPr marL="0" indent="0" algn="l" rtl="0">
              <a:spcBef>
                <a:spcPts val="600"/>
              </a:spcBef>
              <a:buNone/>
            </a:pPr>
            <a:r>
              <a:rPr lang="en-US" sz="2400" b="1" dirty="0">
                <a:latin typeface="Arial Rounded MT Bold" panose="020F0704030504030204" pitchFamily="34" charset="0"/>
              </a:rPr>
              <a:t>Endocrine Diseases </a:t>
            </a:r>
          </a:p>
          <a:p>
            <a:pPr algn="l" rtl="0">
              <a:spcBef>
                <a:spcPts val="600"/>
              </a:spcBef>
            </a:pPr>
            <a:r>
              <a:rPr lang="en-US" sz="2200" dirty="0">
                <a:latin typeface="Arial Rounded MT Bold" panose="020F0704030504030204" pitchFamily="34" charset="0"/>
              </a:rPr>
              <a:t>Hypogonadism</a:t>
            </a:r>
          </a:p>
          <a:p>
            <a:pPr algn="l" rtl="0">
              <a:spcBef>
                <a:spcPts val="600"/>
              </a:spcBef>
            </a:pPr>
            <a:r>
              <a:rPr lang="en-US" sz="2200" dirty="0">
                <a:latin typeface="Arial Rounded MT Bold" panose="020F0704030504030204" pitchFamily="34" charset="0"/>
              </a:rPr>
              <a:t>Hyperthyroidism</a:t>
            </a:r>
          </a:p>
          <a:p>
            <a:pPr algn="l" rtl="0">
              <a:spcBef>
                <a:spcPts val="600"/>
              </a:spcBef>
            </a:pPr>
            <a:r>
              <a:rPr lang="en-US" sz="2200" dirty="0">
                <a:latin typeface="Arial Rounded MT Bold" panose="020F0704030504030204" pitchFamily="34" charset="0"/>
              </a:rPr>
              <a:t>Hyperparathyroidism</a:t>
            </a:r>
          </a:p>
          <a:p>
            <a:pPr algn="l" rtl="0">
              <a:spcBef>
                <a:spcPts val="600"/>
              </a:spcBef>
            </a:pPr>
            <a:r>
              <a:rPr lang="en-US" sz="2200" dirty="0">
                <a:latin typeface="Arial Rounded MT Bold" panose="020F0704030504030204" pitchFamily="34" charset="0"/>
              </a:rPr>
              <a:t>Cushing's Syndrome</a:t>
            </a:r>
          </a:p>
          <a:p>
            <a:pPr marL="0" indent="0" algn="l" rtl="0">
              <a:spcBef>
                <a:spcPts val="600"/>
              </a:spcBef>
              <a:buNone/>
            </a:pPr>
            <a:r>
              <a:rPr lang="en-US" sz="2400" b="1" dirty="0">
                <a:latin typeface="Arial Rounded MT Bold" panose="020F0704030504030204" pitchFamily="34" charset="0"/>
              </a:rPr>
              <a:t>Inflammatory Diseases</a:t>
            </a:r>
          </a:p>
          <a:p>
            <a:pPr algn="l" rtl="0">
              <a:spcBef>
                <a:spcPts val="600"/>
              </a:spcBef>
            </a:pPr>
            <a:r>
              <a:rPr lang="en-US" sz="2200" dirty="0">
                <a:latin typeface="Arial Rounded MT Bold" panose="020F0704030504030204" pitchFamily="34" charset="0"/>
              </a:rPr>
              <a:t>IBD</a:t>
            </a:r>
          </a:p>
          <a:p>
            <a:pPr algn="l" rtl="0">
              <a:spcBef>
                <a:spcPts val="600"/>
              </a:spcBef>
            </a:pPr>
            <a:r>
              <a:rPr lang="en-US" sz="2200" dirty="0">
                <a:latin typeface="Arial Rounded MT Bold" panose="020F0704030504030204" pitchFamily="34" charset="0"/>
              </a:rPr>
              <a:t>Rheumatoid arthritis</a:t>
            </a:r>
          </a:p>
          <a:p>
            <a:pPr algn="l" rtl="0">
              <a:spcBef>
                <a:spcPts val="600"/>
              </a:spcBef>
            </a:pPr>
            <a:r>
              <a:rPr lang="en-US" sz="2200" dirty="0">
                <a:latin typeface="Arial Rounded MT Bold" panose="020F0704030504030204" pitchFamily="34" charset="0"/>
              </a:rPr>
              <a:t>Ankylosing spondylitis </a:t>
            </a:r>
          </a:p>
          <a:p>
            <a:pPr marL="0" indent="0" algn="l" rtl="0">
              <a:spcBef>
                <a:spcPts val="600"/>
              </a:spcBef>
              <a:buNone/>
            </a:pPr>
            <a:endParaRPr lang="en-US" sz="2200" dirty="0">
              <a:latin typeface="Arial Rounded MT Bold" panose="020F0704030504030204" pitchFamily="34" charset="0"/>
            </a:endParaRPr>
          </a:p>
          <a:p>
            <a:pPr marL="0" indent="0" algn="l" rtl="0">
              <a:spcBef>
                <a:spcPts val="600"/>
              </a:spcBef>
              <a:buNone/>
            </a:pPr>
            <a:endParaRPr lang="en-US" sz="2400" b="1" dirty="0">
              <a:latin typeface="Arial Rounded MT Bold" panose="020F0704030504030204" pitchFamily="34" charset="0"/>
            </a:endParaRPr>
          </a:p>
          <a:p>
            <a:pPr marL="0" indent="0" algn="l" rtl="0">
              <a:spcBef>
                <a:spcPts val="600"/>
              </a:spcBef>
              <a:buNone/>
            </a:pPr>
            <a:r>
              <a:rPr lang="en-US" sz="2400" b="1" dirty="0">
                <a:latin typeface="Arial Rounded MT Bold" panose="020F0704030504030204" pitchFamily="34" charset="0"/>
              </a:rPr>
              <a:t>Drugs </a:t>
            </a:r>
          </a:p>
          <a:p>
            <a:pPr algn="l" rtl="0">
              <a:spcBef>
                <a:spcPts val="600"/>
              </a:spcBef>
            </a:pPr>
            <a:r>
              <a:rPr lang="en-US" sz="2200" dirty="0">
                <a:latin typeface="Arial Rounded MT Bold" panose="020F0704030504030204" pitchFamily="34" charset="0"/>
              </a:rPr>
              <a:t>Glucocorticoids </a:t>
            </a:r>
          </a:p>
          <a:p>
            <a:pPr algn="l" rtl="0">
              <a:spcBef>
                <a:spcPts val="600"/>
              </a:spcBef>
            </a:pPr>
            <a:r>
              <a:rPr lang="en-US" sz="2200" dirty="0">
                <a:latin typeface="Arial Rounded MT Bold" panose="020F0704030504030204" pitchFamily="34" charset="0"/>
              </a:rPr>
              <a:t>Thyroxine over replacement</a:t>
            </a:r>
          </a:p>
          <a:p>
            <a:pPr algn="l" rtl="0">
              <a:spcBef>
                <a:spcPts val="600"/>
              </a:spcBef>
            </a:pPr>
            <a:r>
              <a:rPr lang="en-US" sz="2200" dirty="0">
                <a:latin typeface="Arial Rounded MT Bold" panose="020F0704030504030204" pitchFamily="34" charset="0"/>
              </a:rPr>
              <a:t>Anticonvulsant</a:t>
            </a:r>
          </a:p>
          <a:p>
            <a:pPr algn="l" rtl="0">
              <a:spcBef>
                <a:spcPts val="600"/>
              </a:spcBef>
            </a:pPr>
            <a:r>
              <a:rPr lang="en-US" sz="2200" dirty="0">
                <a:latin typeface="Arial Rounded MT Bold" panose="020F0704030504030204" pitchFamily="34" charset="0"/>
              </a:rPr>
              <a:t>Thiazolidinediones</a:t>
            </a:r>
          </a:p>
          <a:p>
            <a:pPr algn="l" rtl="0">
              <a:spcBef>
                <a:spcPts val="600"/>
              </a:spcBef>
            </a:pPr>
            <a:r>
              <a:rPr lang="en-US" sz="2200" dirty="0">
                <a:latin typeface="Arial Rounded MT Bold" panose="020F0704030504030204" pitchFamily="34" charset="0"/>
              </a:rPr>
              <a:t>Alcohol intake &gt; 3 U/day</a:t>
            </a:r>
          </a:p>
          <a:p>
            <a:pPr algn="l" rtl="0">
              <a:spcBef>
                <a:spcPts val="600"/>
              </a:spcBef>
            </a:pPr>
            <a:r>
              <a:rPr lang="en-US" sz="2200" dirty="0">
                <a:latin typeface="Arial Rounded MT Bold" panose="020F0704030504030204" pitchFamily="34" charset="0"/>
              </a:rPr>
              <a:t>Heparin</a:t>
            </a:r>
          </a:p>
          <a:p>
            <a:pPr marL="0" indent="0" algn="l" rtl="0">
              <a:spcBef>
                <a:spcPts val="600"/>
              </a:spcBef>
              <a:buNone/>
            </a:pPr>
            <a:r>
              <a:rPr lang="en-US" sz="2400" b="1" dirty="0">
                <a:latin typeface="Arial Rounded MT Bold" panose="020F0704030504030204" pitchFamily="34" charset="0"/>
              </a:rPr>
              <a:t>Gastrointestinal Disease</a:t>
            </a:r>
          </a:p>
          <a:p>
            <a:pPr algn="l" rtl="0">
              <a:spcBef>
                <a:spcPts val="600"/>
              </a:spcBef>
            </a:pPr>
            <a:r>
              <a:rPr lang="en-US" sz="2200" dirty="0">
                <a:latin typeface="Arial Rounded MT Bold" panose="020F0704030504030204" pitchFamily="34" charset="0"/>
              </a:rPr>
              <a:t>Malabsorption</a:t>
            </a:r>
          </a:p>
          <a:p>
            <a:pPr algn="l" rtl="0">
              <a:spcBef>
                <a:spcPts val="600"/>
              </a:spcBef>
            </a:pPr>
            <a:r>
              <a:rPr lang="en-US" sz="2200" dirty="0">
                <a:latin typeface="Arial Rounded MT Bold" panose="020F0704030504030204" pitchFamily="34" charset="0"/>
              </a:rPr>
              <a:t>Chronic Liver Disease</a:t>
            </a:r>
          </a:p>
          <a:p>
            <a:pPr marL="0" indent="0" algn="l" rtl="0">
              <a:spcBef>
                <a:spcPts val="600"/>
              </a:spcBef>
              <a:buNone/>
            </a:pPr>
            <a:r>
              <a:rPr lang="en-US" sz="2400" b="1" dirty="0">
                <a:latin typeface="Arial Rounded MT Bold" panose="020F0704030504030204" pitchFamily="34" charset="0"/>
              </a:rPr>
              <a:t>Lung Disease</a:t>
            </a:r>
          </a:p>
          <a:p>
            <a:pPr algn="l" rtl="0">
              <a:spcBef>
                <a:spcPts val="600"/>
              </a:spcBef>
            </a:pPr>
            <a:r>
              <a:rPr lang="en-US" sz="2200" dirty="0">
                <a:latin typeface="Arial Rounded MT Bold" panose="020F0704030504030204" pitchFamily="34" charset="0"/>
              </a:rPr>
              <a:t>COPD</a:t>
            </a:r>
          </a:p>
          <a:p>
            <a:pPr algn="l" rtl="0">
              <a:spcBef>
                <a:spcPts val="600"/>
              </a:spcBef>
            </a:pPr>
            <a:r>
              <a:rPr lang="en-US" sz="2200" dirty="0">
                <a:latin typeface="Arial Rounded MT Bold" panose="020F0704030504030204" pitchFamily="34" charset="0"/>
              </a:rPr>
              <a:t>Cystic Fibrosis</a:t>
            </a:r>
          </a:p>
          <a:p>
            <a:pPr marL="0" indent="0" algn="l" rtl="0">
              <a:spcBef>
                <a:spcPts val="600"/>
              </a:spcBef>
              <a:buNone/>
            </a:pPr>
            <a:endParaRPr lang="en-US" sz="2400" b="1" dirty="0">
              <a:latin typeface="Arial Rounded MT Bold" panose="020F0704030504030204" pitchFamily="34" charset="0"/>
            </a:endParaRPr>
          </a:p>
          <a:p>
            <a:pPr marL="0" indent="0" algn="l" rtl="0">
              <a:spcBef>
                <a:spcPts val="600"/>
              </a:spcBef>
              <a:buNone/>
            </a:pPr>
            <a:r>
              <a:rPr lang="en-US" sz="2400" b="1" dirty="0">
                <a:latin typeface="Arial Rounded MT Bold" panose="020F0704030504030204" pitchFamily="34" charset="0"/>
              </a:rPr>
              <a:t>Miscellaneous </a:t>
            </a:r>
          </a:p>
          <a:p>
            <a:pPr algn="l" rtl="0">
              <a:spcBef>
                <a:spcPts val="600"/>
              </a:spcBef>
            </a:pPr>
            <a:r>
              <a:rPr lang="en-US" sz="2200" dirty="0">
                <a:latin typeface="Arial Rounded MT Bold" panose="020F0704030504030204" pitchFamily="34" charset="0"/>
              </a:rPr>
              <a:t>Multiple Myeloma</a:t>
            </a:r>
          </a:p>
          <a:p>
            <a:pPr algn="l" rtl="0">
              <a:spcBef>
                <a:spcPts val="600"/>
              </a:spcBef>
            </a:pPr>
            <a:r>
              <a:rPr lang="en-US" sz="2200" dirty="0">
                <a:latin typeface="Arial Rounded MT Bold" panose="020F0704030504030204" pitchFamily="34" charset="0"/>
              </a:rPr>
              <a:t>HIV</a:t>
            </a:r>
          </a:p>
          <a:p>
            <a:pPr algn="l" rtl="0">
              <a:spcBef>
                <a:spcPts val="600"/>
              </a:spcBef>
            </a:pPr>
            <a:r>
              <a:rPr lang="en-US" sz="2200" dirty="0">
                <a:latin typeface="Arial Rounded MT Bold" panose="020F0704030504030204" pitchFamily="34" charset="0"/>
              </a:rPr>
              <a:t>Anorexia Nervosa</a:t>
            </a:r>
          </a:p>
          <a:p>
            <a:pPr algn="l" rtl="0">
              <a:spcBef>
                <a:spcPts val="600"/>
              </a:spcBef>
            </a:pPr>
            <a:r>
              <a:rPr lang="en-US" sz="2200" dirty="0">
                <a:latin typeface="Arial Rounded MT Bold" panose="020F0704030504030204" pitchFamily="34" charset="0"/>
              </a:rPr>
              <a:t>Highly trained athletics</a:t>
            </a:r>
          </a:p>
          <a:p>
            <a:pPr algn="l" rtl="0">
              <a:spcBef>
                <a:spcPts val="600"/>
              </a:spcBef>
            </a:pPr>
            <a:r>
              <a:rPr lang="en-US" sz="2200" dirty="0">
                <a:latin typeface="Arial Rounded MT Bold" panose="020F0704030504030204" pitchFamily="34" charset="0"/>
              </a:rPr>
              <a:t>Heavy Smokers </a:t>
            </a:r>
          </a:p>
          <a:p>
            <a:pPr algn="l" rtl="0">
              <a:spcBef>
                <a:spcPts val="600"/>
              </a:spcBef>
            </a:pPr>
            <a:r>
              <a:rPr lang="en-US" sz="2200" dirty="0">
                <a:latin typeface="Arial Rounded MT Bold" panose="020F0704030504030204" pitchFamily="34" charset="0"/>
              </a:rPr>
              <a:t>Immobilization </a:t>
            </a:r>
          </a:p>
          <a:p>
            <a:pPr algn="l" rtl="0">
              <a:spcBef>
                <a:spcPts val="600"/>
              </a:spcBef>
            </a:pPr>
            <a:r>
              <a:rPr lang="en-US" sz="2200" dirty="0">
                <a:latin typeface="Arial Rounded MT Bold" panose="020F0704030504030204" pitchFamily="34" charset="0"/>
              </a:rPr>
              <a:t>BMI &lt; 18</a:t>
            </a:r>
          </a:p>
          <a:p>
            <a:pPr marL="0" indent="0" algn="l" rtl="0">
              <a:spcBef>
                <a:spcPts val="600"/>
              </a:spcBef>
              <a:buNone/>
            </a:pPr>
            <a:endParaRPr lang="en-US" sz="2200" dirty="0">
              <a:latin typeface="Arial Rounded MT Bold" panose="020F0704030504030204" pitchFamily="34" charset="0"/>
            </a:endParaRPr>
          </a:p>
          <a:p>
            <a:pPr marL="0" indent="0" algn="l" rtl="0">
              <a:spcBef>
                <a:spcPts val="600"/>
              </a:spcBef>
              <a:buNone/>
            </a:pPr>
            <a:r>
              <a:rPr lang="en-US" sz="2200" dirty="0">
                <a:latin typeface="Arial Rounded MT Bold" panose="020F0704030504030204" pitchFamily="34" charset="0"/>
              </a:rPr>
              <a:t> </a:t>
            </a:r>
            <a:endParaRPr lang="ar-IQ" sz="2200" dirty="0">
              <a:latin typeface="Arial Rounded MT Bold" panose="020F0704030504030204" pitchFamily="34" charset="0"/>
            </a:endParaRPr>
          </a:p>
        </p:txBody>
      </p:sp>
    </p:spTree>
    <p:extLst>
      <p:ext uri="{BB962C8B-B14F-4D97-AF65-F5344CB8AC3E}">
        <p14:creationId xmlns:p14="http://schemas.microsoft.com/office/powerpoint/2010/main" val="258613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811" y="533400"/>
            <a:ext cx="9603701" cy="681251"/>
          </a:xfrm>
        </p:spPr>
        <p:txBody>
          <a:bodyPr>
            <a:normAutofit/>
          </a:bodyPr>
          <a:lstStyle/>
          <a:p>
            <a:pPr algn="ctr" rtl="0"/>
            <a:r>
              <a:rPr lang="en-US" sz="4000" dirty="0">
                <a:ln w="0"/>
                <a:solidFill>
                  <a:schemeClr val="accent1"/>
                </a:solidFill>
                <a:latin typeface="Arial Rounded MT Bold" panose="020F0704030504030204" pitchFamily="34" charset="0"/>
              </a:rPr>
              <a:t>Male Osteoporosis</a:t>
            </a:r>
            <a:endParaRPr lang="ar-IQ" sz="4000" dirty="0"/>
          </a:p>
        </p:txBody>
      </p:sp>
      <p:sp>
        <p:nvSpPr>
          <p:cNvPr id="3" name="Content Placeholder 2"/>
          <p:cNvSpPr>
            <a:spLocks noGrp="1"/>
          </p:cNvSpPr>
          <p:nvPr>
            <p:ph idx="1"/>
          </p:nvPr>
        </p:nvSpPr>
        <p:spPr>
          <a:xfrm>
            <a:off x="436728" y="1130190"/>
            <a:ext cx="11368585" cy="1923562"/>
          </a:xfrm>
        </p:spPr>
        <p:txBody>
          <a:bodyPr>
            <a:normAutofit/>
          </a:bodyPr>
          <a:lstStyle/>
          <a:p>
            <a:pPr marL="0" indent="0" algn="l" rtl="0">
              <a:buNone/>
            </a:pPr>
            <a:r>
              <a:rPr lang="en-US" sz="2800" dirty="0">
                <a:latin typeface="Arial Rounded MT Bold" panose="020F0704030504030204" pitchFamily="34" charset="0"/>
              </a:rPr>
              <a:t>Fifty present of men with osteoporosis are with secondary cause </a:t>
            </a:r>
          </a:p>
          <a:p>
            <a:pPr marL="0" indent="0" algn="l" rtl="0">
              <a:spcBef>
                <a:spcPts val="600"/>
              </a:spcBef>
              <a:buNone/>
            </a:pPr>
            <a:r>
              <a:rPr lang="en-US" sz="28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rPr>
              <a:t>Predisposing factors of men osteoporosis</a:t>
            </a:r>
          </a:p>
        </p:txBody>
      </p:sp>
      <p:graphicFrame>
        <p:nvGraphicFramePr>
          <p:cNvPr id="5" name="Diagram 4"/>
          <p:cNvGraphicFramePr/>
          <p:nvPr>
            <p:extLst>
              <p:ext uri="{D42A27DB-BD31-4B8C-83A1-F6EECF244321}">
                <p14:modId xmlns:p14="http://schemas.microsoft.com/office/powerpoint/2010/main" val="3204575135"/>
              </p:ext>
            </p:extLst>
          </p:nvPr>
        </p:nvGraphicFramePr>
        <p:xfrm>
          <a:off x="1224951" y="2587925"/>
          <a:ext cx="10075653" cy="3485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579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graphicEl>
                                              <a:dgm id="{73AA554D-ACDA-4E93-A91C-A49ABA84EAD8}"/>
                                            </p:graphicEl>
                                          </p:spTgt>
                                        </p:tgtEl>
                                        <p:attrNameLst>
                                          <p:attrName>style.visibility</p:attrName>
                                        </p:attrNameLst>
                                      </p:cBhvr>
                                      <p:to>
                                        <p:strVal val="visible"/>
                                      </p:to>
                                    </p:set>
                                    <p:anim calcmode="lin" valueType="num">
                                      <p:cBhvr>
                                        <p:cTn id="7" dur="500" fill="hold"/>
                                        <p:tgtEl>
                                          <p:spTgt spid="5">
                                            <p:graphicEl>
                                              <a:dgm id="{73AA554D-ACDA-4E93-A91C-A49ABA84EAD8}"/>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73AA554D-ACDA-4E93-A91C-A49ABA84EAD8}"/>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73AA554D-ACDA-4E93-A91C-A49ABA84EAD8}"/>
                                            </p:graphicEl>
                                          </p:spTgt>
                                        </p:tgtEl>
                                      </p:cBhvr>
                                    </p:animEffect>
                                    <p:anim calcmode="lin" valueType="num">
                                      <p:cBhvr>
                                        <p:cTn id="10" dur="500" fill="hold"/>
                                        <p:tgtEl>
                                          <p:spTgt spid="5">
                                            <p:graphicEl>
                                              <a:dgm id="{73AA554D-ACDA-4E93-A91C-A49ABA84EAD8}"/>
                                            </p:graphicEl>
                                          </p:spTgt>
                                        </p:tgtEl>
                                        <p:attrNameLst>
                                          <p:attrName>ppt_x</p:attrName>
                                        </p:attrNameLst>
                                      </p:cBhvr>
                                      <p:tavLst>
                                        <p:tav tm="0">
                                          <p:val>
                                            <p:fltVal val="0.5"/>
                                          </p:val>
                                        </p:tav>
                                        <p:tav tm="100000">
                                          <p:val>
                                            <p:strVal val="#ppt_x"/>
                                          </p:val>
                                        </p:tav>
                                      </p:tavLst>
                                    </p:anim>
                                    <p:anim calcmode="lin" valueType="num">
                                      <p:cBhvr>
                                        <p:cTn id="11" dur="500" fill="hold"/>
                                        <p:tgtEl>
                                          <p:spTgt spid="5">
                                            <p:graphicEl>
                                              <a:dgm id="{73AA554D-ACDA-4E93-A91C-A49ABA84EAD8}"/>
                                            </p:graphicEl>
                                          </p:spTgt>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5">
                                            <p:graphicEl>
                                              <a:dgm id="{F30D4723-6986-4CA1-B7DB-365FBE160761}"/>
                                            </p:graphicEl>
                                          </p:spTgt>
                                        </p:tgtEl>
                                        <p:attrNameLst>
                                          <p:attrName>style.visibility</p:attrName>
                                        </p:attrNameLst>
                                      </p:cBhvr>
                                      <p:to>
                                        <p:strVal val="visible"/>
                                      </p:to>
                                    </p:set>
                                    <p:anim calcmode="lin" valueType="num">
                                      <p:cBhvr>
                                        <p:cTn id="15" dur="500" fill="hold"/>
                                        <p:tgtEl>
                                          <p:spTgt spid="5">
                                            <p:graphicEl>
                                              <a:dgm id="{F30D4723-6986-4CA1-B7DB-365FBE160761}"/>
                                            </p:graphicEl>
                                          </p:spTgt>
                                        </p:tgtEl>
                                        <p:attrNameLst>
                                          <p:attrName>ppt_w</p:attrName>
                                        </p:attrNameLst>
                                      </p:cBhvr>
                                      <p:tavLst>
                                        <p:tav tm="0">
                                          <p:val>
                                            <p:fltVal val="0"/>
                                          </p:val>
                                        </p:tav>
                                        <p:tav tm="100000">
                                          <p:val>
                                            <p:strVal val="#ppt_w"/>
                                          </p:val>
                                        </p:tav>
                                      </p:tavLst>
                                    </p:anim>
                                    <p:anim calcmode="lin" valueType="num">
                                      <p:cBhvr>
                                        <p:cTn id="16" dur="500" fill="hold"/>
                                        <p:tgtEl>
                                          <p:spTgt spid="5">
                                            <p:graphicEl>
                                              <a:dgm id="{F30D4723-6986-4CA1-B7DB-365FBE160761}"/>
                                            </p:graphicEl>
                                          </p:spTgt>
                                        </p:tgtEl>
                                        <p:attrNameLst>
                                          <p:attrName>ppt_h</p:attrName>
                                        </p:attrNameLst>
                                      </p:cBhvr>
                                      <p:tavLst>
                                        <p:tav tm="0">
                                          <p:val>
                                            <p:fltVal val="0"/>
                                          </p:val>
                                        </p:tav>
                                        <p:tav tm="100000">
                                          <p:val>
                                            <p:strVal val="#ppt_h"/>
                                          </p:val>
                                        </p:tav>
                                      </p:tavLst>
                                    </p:anim>
                                    <p:animEffect transition="in" filter="fade">
                                      <p:cBhvr>
                                        <p:cTn id="17" dur="500"/>
                                        <p:tgtEl>
                                          <p:spTgt spid="5">
                                            <p:graphicEl>
                                              <a:dgm id="{F30D4723-6986-4CA1-B7DB-365FBE160761}"/>
                                            </p:graphicEl>
                                          </p:spTgt>
                                        </p:tgtEl>
                                      </p:cBhvr>
                                    </p:animEffect>
                                    <p:anim calcmode="lin" valueType="num">
                                      <p:cBhvr>
                                        <p:cTn id="18" dur="500" fill="hold"/>
                                        <p:tgtEl>
                                          <p:spTgt spid="5">
                                            <p:graphicEl>
                                              <a:dgm id="{F30D4723-6986-4CA1-B7DB-365FBE160761}"/>
                                            </p:graphicEl>
                                          </p:spTgt>
                                        </p:tgtEl>
                                        <p:attrNameLst>
                                          <p:attrName>ppt_x</p:attrName>
                                        </p:attrNameLst>
                                      </p:cBhvr>
                                      <p:tavLst>
                                        <p:tav tm="0">
                                          <p:val>
                                            <p:fltVal val="0.5"/>
                                          </p:val>
                                        </p:tav>
                                        <p:tav tm="100000">
                                          <p:val>
                                            <p:strVal val="#ppt_x"/>
                                          </p:val>
                                        </p:tav>
                                      </p:tavLst>
                                    </p:anim>
                                    <p:anim calcmode="lin" valueType="num">
                                      <p:cBhvr>
                                        <p:cTn id="19" dur="500" fill="hold"/>
                                        <p:tgtEl>
                                          <p:spTgt spid="5">
                                            <p:graphicEl>
                                              <a:dgm id="{F30D4723-6986-4CA1-B7DB-365FBE160761}"/>
                                            </p:graphicEl>
                                          </p:spTgt>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grpId="0" nodeType="afterEffect">
                                  <p:stCondLst>
                                    <p:cond delay="0"/>
                                  </p:stCondLst>
                                  <p:childTnLst>
                                    <p:set>
                                      <p:cBhvr>
                                        <p:cTn id="22" dur="1" fill="hold">
                                          <p:stCondLst>
                                            <p:cond delay="0"/>
                                          </p:stCondLst>
                                        </p:cTn>
                                        <p:tgtEl>
                                          <p:spTgt spid="5">
                                            <p:graphicEl>
                                              <a:dgm id="{4528B86A-1C41-4CBC-A5CF-9FA11A65C095}"/>
                                            </p:graphicEl>
                                          </p:spTgt>
                                        </p:tgtEl>
                                        <p:attrNameLst>
                                          <p:attrName>style.visibility</p:attrName>
                                        </p:attrNameLst>
                                      </p:cBhvr>
                                      <p:to>
                                        <p:strVal val="visible"/>
                                      </p:to>
                                    </p:set>
                                    <p:anim calcmode="lin" valueType="num">
                                      <p:cBhvr>
                                        <p:cTn id="23" dur="500" fill="hold"/>
                                        <p:tgtEl>
                                          <p:spTgt spid="5">
                                            <p:graphicEl>
                                              <a:dgm id="{4528B86A-1C41-4CBC-A5CF-9FA11A65C095}"/>
                                            </p:graphicEl>
                                          </p:spTgt>
                                        </p:tgtEl>
                                        <p:attrNameLst>
                                          <p:attrName>ppt_w</p:attrName>
                                        </p:attrNameLst>
                                      </p:cBhvr>
                                      <p:tavLst>
                                        <p:tav tm="0">
                                          <p:val>
                                            <p:fltVal val="0"/>
                                          </p:val>
                                        </p:tav>
                                        <p:tav tm="100000">
                                          <p:val>
                                            <p:strVal val="#ppt_w"/>
                                          </p:val>
                                        </p:tav>
                                      </p:tavLst>
                                    </p:anim>
                                    <p:anim calcmode="lin" valueType="num">
                                      <p:cBhvr>
                                        <p:cTn id="24" dur="500" fill="hold"/>
                                        <p:tgtEl>
                                          <p:spTgt spid="5">
                                            <p:graphicEl>
                                              <a:dgm id="{4528B86A-1C41-4CBC-A5CF-9FA11A65C095}"/>
                                            </p:graphicEl>
                                          </p:spTgt>
                                        </p:tgtEl>
                                        <p:attrNameLst>
                                          <p:attrName>ppt_h</p:attrName>
                                        </p:attrNameLst>
                                      </p:cBhvr>
                                      <p:tavLst>
                                        <p:tav tm="0">
                                          <p:val>
                                            <p:fltVal val="0"/>
                                          </p:val>
                                        </p:tav>
                                        <p:tav tm="100000">
                                          <p:val>
                                            <p:strVal val="#ppt_h"/>
                                          </p:val>
                                        </p:tav>
                                      </p:tavLst>
                                    </p:anim>
                                    <p:animEffect transition="in" filter="fade">
                                      <p:cBhvr>
                                        <p:cTn id="25" dur="500"/>
                                        <p:tgtEl>
                                          <p:spTgt spid="5">
                                            <p:graphicEl>
                                              <a:dgm id="{4528B86A-1C41-4CBC-A5CF-9FA11A65C095}"/>
                                            </p:graphicEl>
                                          </p:spTgt>
                                        </p:tgtEl>
                                      </p:cBhvr>
                                    </p:animEffect>
                                    <p:anim calcmode="lin" valueType="num">
                                      <p:cBhvr>
                                        <p:cTn id="26" dur="500" fill="hold"/>
                                        <p:tgtEl>
                                          <p:spTgt spid="5">
                                            <p:graphicEl>
                                              <a:dgm id="{4528B86A-1C41-4CBC-A5CF-9FA11A65C095}"/>
                                            </p:graphicEl>
                                          </p:spTgt>
                                        </p:tgtEl>
                                        <p:attrNameLst>
                                          <p:attrName>ppt_x</p:attrName>
                                        </p:attrNameLst>
                                      </p:cBhvr>
                                      <p:tavLst>
                                        <p:tav tm="0">
                                          <p:val>
                                            <p:fltVal val="0.5"/>
                                          </p:val>
                                        </p:tav>
                                        <p:tav tm="100000">
                                          <p:val>
                                            <p:strVal val="#ppt_x"/>
                                          </p:val>
                                        </p:tav>
                                      </p:tavLst>
                                    </p:anim>
                                    <p:anim calcmode="lin" valueType="num">
                                      <p:cBhvr>
                                        <p:cTn id="27" dur="500" fill="hold"/>
                                        <p:tgtEl>
                                          <p:spTgt spid="5">
                                            <p:graphicEl>
                                              <a:dgm id="{4528B86A-1C41-4CBC-A5CF-9FA11A65C09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857" y="503905"/>
            <a:ext cx="9603701" cy="613012"/>
          </a:xfrm>
        </p:spPr>
        <p:txBody>
          <a:bodyPr>
            <a:noAutofit/>
          </a:bodyPr>
          <a:lstStyle/>
          <a:p>
            <a:pPr algn="ctr" rtl="0"/>
            <a:r>
              <a:rPr lang="en-US" sz="4000" dirty="0">
                <a:ln w="0"/>
                <a:solidFill>
                  <a:schemeClr val="accent1"/>
                </a:solidFill>
                <a:latin typeface="Arial Rounded MT Bold" panose="020F0704030504030204" pitchFamily="34" charset="0"/>
              </a:rPr>
              <a:t>Glucocorticoid-Induced Osteoporosis</a:t>
            </a:r>
            <a:endParaRPr lang="ar-IQ" sz="4000" dirty="0">
              <a:ln w="0"/>
              <a:solidFill>
                <a:schemeClr val="accent1"/>
              </a:solidFill>
              <a:latin typeface="Arial Rounded MT Bold" panose="020F0704030504030204" pitchFamily="34" charset="0"/>
            </a:endParaRPr>
          </a:p>
        </p:txBody>
      </p:sp>
      <p:sp>
        <p:nvSpPr>
          <p:cNvPr id="3" name="Content Placeholder 2"/>
          <p:cNvSpPr>
            <a:spLocks noGrp="1"/>
          </p:cNvSpPr>
          <p:nvPr>
            <p:ph idx="1"/>
          </p:nvPr>
        </p:nvSpPr>
        <p:spPr>
          <a:xfrm>
            <a:off x="227115" y="1306698"/>
            <a:ext cx="11721583" cy="4870929"/>
          </a:xfrm>
        </p:spPr>
        <p:txBody>
          <a:bodyPr>
            <a:noAutofit/>
          </a:bodyPr>
          <a:lstStyle/>
          <a:p>
            <a:pPr marL="0" indent="0" algn="l" rtl="0">
              <a:buNone/>
            </a:pPr>
            <a:r>
              <a:rPr lang="en-US" sz="2800" dirty="0">
                <a:latin typeface="Arial Rounded MT Bold" panose="020F0704030504030204" pitchFamily="34" charset="0"/>
              </a:rPr>
              <a:t>The risk of GIO is related to dose and duration of glucocorticoid therapy and increases in patients who have taken </a:t>
            </a:r>
          </a:p>
          <a:p>
            <a:pPr marL="514350" indent="-514350" algn="l" rtl="0">
              <a:buFont typeface="+mj-lt"/>
              <a:buAutoNum type="arabicPeriod"/>
            </a:pPr>
            <a:r>
              <a:rPr lang="en-US" sz="2800" dirty="0">
                <a:latin typeface="Arial Rounded MT Bold" panose="020F0704030504030204" pitchFamily="34" charset="0"/>
              </a:rPr>
              <a:t>More than 7.5 mg of prednisolone daily </a:t>
            </a:r>
          </a:p>
          <a:p>
            <a:pPr marL="514350" indent="-514350" algn="l" rtl="0">
              <a:buFont typeface="+mj-lt"/>
              <a:buAutoNum type="arabicPeriod"/>
            </a:pPr>
            <a:r>
              <a:rPr lang="en-US" sz="2800" dirty="0">
                <a:latin typeface="Arial Rounded MT Bold" panose="020F0704030504030204" pitchFamily="34" charset="0"/>
              </a:rPr>
              <a:t>For more than 3 months (or an equivalent dose of another glucocorticoid)</a:t>
            </a:r>
          </a:p>
        </p:txBody>
      </p:sp>
    </p:spTree>
    <p:extLst>
      <p:ext uri="{BB962C8B-B14F-4D97-AF65-F5344CB8AC3E}">
        <p14:creationId xmlns:p14="http://schemas.microsoft.com/office/powerpoint/2010/main" val="383924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8">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heme8" id="{7E63666C-939A-4800-AB24-54A7944A2282}" vid="{B9817188-057E-4DDE-8E8B-EF3F3E69FF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Theme8</Template>
  <TotalTime>581</TotalTime>
  <Words>1657</Words>
  <Application>Microsoft Office PowerPoint</Application>
  <PresentationFormat>Widescreen</PresentationFormat>
  <Paragraphs>245</Paragraphs>
  <Slides>35</Slides>
  <Notes>12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Theme8</vt:lpstr>
      <vt:lpstr>OSTEOPOROSIS </vt:lpstr>
      <vt:lpstr>PowerPoint Presentation</vt:lpstr>
      <vt:lpstr>PowerPoint Presentation</vt:lpstr>
      <vt:lpstr>PowerPoint Presentation</vt:lpstr>
      <vt:lpstr>Idiopathic Osteoporosis</vt:lpstr>
      <vt:lpstr>PowerPoint Presentation</vt:lpstr>
      <vt:lpstr>The most important causes of secondary Osteoporosis </vt:lpstr>
      <vt:lpstr>Male Osteoporosis</vt:lpstr>
      <vt:lpstr>Glucocorticoid-Induced Osteoporosis</vt:lpstr>
      <vt:lpstr>Mechanism of GIO</vt:lpstr>
      <vt:lpstr>Pregnancy-Associated Osteoporosis</vt:lpstr>
      <vt:lpstr>Clinical Features</vt:lpstr>
      <vt:lpstr>PowerPoint Presentation</vt:lpstr>
      <vt:lpstr>INVESTIGATIONS </vt:lpstr>
      <vt:lpstr>PowerPoint Presentation</vt:lpstr>
      <vt:lpstr>PowerPoint Presentation</vt:lpstr>
      <vt:lpstr>PowerPoint Presentation</vt:lpstr>
      <vt:lpstr>PowerPoint Presentation</vt:lpstr>
      <vt:lpstr>PowerPoint Presentation</vt:lpstr>
      <vt:lpstr>PowerPoint Presentation</vt:lpstr>
      <vt:lpstr>Management</vt:lpstr>
      <vt:lpstr>Bisphosphonates  (First-line treatment for osteoporosis( </vt:lpstr>
      <vt:lpstr>PowerPoint Presentation</vt:lpstr>
      <vt:lpstr>PowerPoint Presentation</vt:lpstr>
      <vt:lpstr>PowerPoint Presentation</vt:lpstr>
      <vt:lpstr>PowerPoint Presentation</vt:lpstr>
      <vt:lpstr>PowerPoint Presentation</vt:lpstr>
      <vt:lpstr>Denosumab*</vt:lpstr>
      <vt:lpstr>Calcium and Vitamin D</vt:lpstr>
      <vt:lpstr>Teriparatide (TPTD)</vt:lpstr>
      <vt:lpstr>Abaloparatide</vt:lpstr>
      <vt:lpstr>Hormone replacement therapy</vt:lpstr>
      <vt:lpstr>Raloxifene</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OSTEOPOROSIS</dc:title>
  <dc:creator>MS-2017</dc:creator>
  <cp:lastModifiedBy>Mustafaomranah1978@outlook.com</cp:lastModifiedBy>
  <cp:revision>59</cp:revision>
  <dcterms:created xsi:type="dcterms:W3CDTF">2022-10-12T08:19:06Z</dcterms:created>
  <dcterms:modified xsi:type="dcterms:W3CDTF">2023-03-01T13:52:48Z</dcterms:modified>
</cp:coreProperties>
</file>